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56" r:id="rId2"/>
    <p:sldId id="257" r:id="rId3"/>
    <p:sldId id="258" r:id="rId4"/>
    <p:sldId id="259" r:id="rId5"/>
    <p:sldId id="270" r:id="rId6"/>
    <p:sldId id="260" r:id="rId7"/>
    <p:sldId id="271" r:id="rId8"/>
    <p:sldId id="261" r:id="rId9"/>
    <p:sldId id="276" r:id="rId10"/>
    <p:sldId id="272" r:id="rId11"/>
    <p:sldId id="262" r:id="rId12"/>
    <p:sldId id="269" r:id="rId13"/>
    <p:sldId id="273" r:id="rId14"/>
    <p:sldId id="263" r:id="rId15"/>
    <p:sldId id="274" r:id="rId16"/>
    <p:sldId id="277" r:id="rId17"/>
    <p:sldId id="275" r:id="rId18"/>
    <p:sldId id="268"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6C7221-44DF-4DE4-9089-B74006675A67}" v="2" dt="2025-06-10T20:03:30.4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395" autoAdjust="0"/>
  </p:normalViewPr>
  <p:slideViewPr>
    <p:cSldViewPr snapToGrid="0" snapToObjects="1">
      <p:cViewPr varScale="1">
        <p:scale>
          <a:sx n="92" d="100"/>
          <a:sy n="92" d="100"/>
        </p:scale>
        <p:origin x="748" y="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yers, Chelsea" userId="f282533b-c263-466c-86f9-3d67bd04ab31" providerId="ADAL" clId="{921AFC0D-0426-44A0-B541-11AD7C44BDB2}"/>
    <pc:docChg chg="custSel modSld sldOrd">
      <pc:chgData name="Myers, Chelsea" userId="f282533b-c263-466c-86f9-3d67bd04ab31" providerId="ADAL" clId="{921AFC0D-0426-44A0-B541-11AD7C44BDB2}" dt="2025-01-04T14:50:07.767" v="12"/>
      <pc:docMkLst>
        <pc:docMk/>
      </pc:docMkLst>
      <pc:sldChg chg="addSp modSp mod setBg">
        <pc:chgData name="Myers, Chelsea" userId="f282533b-c263-466c-86f9-3d67bd04ab31" providerId="ADAL" clId="{921AFC0D-0426-44A0-B541-11AD7C44BDB2}" dt="2025-01-04T14:48:43.945" v="4" actId="20577"/>
        <pc:sldMkLst>
          <pc:docMk/>
          <pc:sldMk cId="0" sldId="256"/>
        </pc:sldMkLst>
      </pc:sldChg>
      <pc:sldChg chg="ord">
        <pc:chgData name="Myers, Chelsea" userId="f282533b-c263-466c-86f9-3d67bd04ab31" providerId="ADAL" clId="{921AFC0D-0426-44A0-B541-11AD7C44BDB2}" dt="2025-01-04T14:49:40.310" v="6"/>
        <pc:sldMkLst>
          <pc:docMk/>
          <pc:sldMk cId="0" sldId="259"/>
        </pc:sldMkLst>
      </pc:sldChg>
      <pc:sldChg chg="ord">
        <pc:chgData name="Myers, Chelsea" userId="f282533b-c263-466c-86f9-3d67bd04ab31" providerId="ADAL" clId="{921AFC0D-0426-44A0-B541-11AD7C44BDB2}" dt="2025-01-04T14:50:07.767" v="12"/>
        <pc:sldMkLst>
          <pc:docMk/>
          <pc:sldMk cId="879500557" sldId="269"/>
        </pc:sldMkLst>
      </pc:sldChg>
      <pc:sldChg chg="ord">
        <pc:chgData name="Myers, Chelsea" userId="f282533b-c263-466c-86f9-3d67bd04ab31" providerId="ADAL" clId="{921AFC0D-0426-44A0-B541-11AD7C44BDB2}" dt="2025-01-04T14:49:45.242" v="8"/>
        <pc:sldMkLst>
          <pc:docMk/>
          <pc:sldMk cId="3975906264" sldId="270"/>
        </pc:sldMkLst>
      </pc:sldChg>
    </pc:docChg>
  </pc:docChgLst>
  <pc:docChgLst>
    <pc:chgData name="Myers, Chelsea" userId="f282533b-c263-466c-86f9-3d67bd04ab31" providerId="ADAL" clId="{6353FB29-028D-442B-B1B6-6DFEE63CF71D}"/>
    <pc:docChg chg="undo custSel addSld delSld modSld">
      <pc:chgData name="Myers, Chelsea" userId="f282533b-c263-466c-86f9-3d67bd04ab31" providerId="ADAL" clId="{6353FB29-028D-442B-B1B6-6DFEE63CF71D}" dt="2024-07-24T17:01:18.006" v="2747" actId="20577"/>
      <pc:docMkLst>
        <pc:docMk/>
      </pc:docMkLst>
      <pc:sldChg chg="modSp mod modNotesTx">
        <pc:chgData name="Myers, Chelsea" userId="f282533b-c263-466c-86f9-3d67bd04ab31" providerId="ADAL" clId="{6353FB29-028D-442B-B1B6-6DFEE63CF71D}" dt="2024-07-24T15:34:15.367" v="73" actId="20577"/>
        <pc:sldMkLst>
          <pc:docMk/>
          <pc:sldMk cId="0" sldId="257"/>
        </pc:sldMkLst>
      </pc:sldChg>
      <pc:sldChg chg="modSp mod">
        <pc:chgData name="Myers, Chelsea" userId="f282533b-c263-466c-86f9-3d67bd04ab31" providerId="ADAL" clId="{6353FB29-028D-442B-B1B6-6DFEE63CF71D}" dt="2024-07-24T15:58:36.838" v="1189" actId="20577"/>
        <pc:sldMkLst>
          <pc:docMk/>
          <pc:sldMk cId="0" sldId="258"/>
        </pc:sldMkLst>
      </pc:sldChg>
      <pc:sldChg chg="modSp mod">
        <pc:chgData name="Myers, Chelsea" userId="f282533b-c263-466c-86f9-3d67bd04ab31" providerId="ADAL" clId="{6353FB29-028D-442B-B1B6-6DFEE63CF71D}" dt="2024-07-24T15:59:32.763" v="1194" actId="14"/>
        <pc:sldMkLst>
          <pc:docMk/>
          <pc:sldMk cId="0" sldId="259"/>
        </pc:sldMkLst>
      </pc:sldChg>
      <pc:sldChg chg="modSp mod">
        <pc:chgData name="Myers, Chelsea" userId="f282533b-c263-466c-86f9-3d67bd04ab31" providerId="ADAL" clId="{6353FB29-028D-442B-B1B6-6DFEE63CF71D}" dt="2024-07-24T15:59:49.040" v="1205" actId="14100"/>
        <pc:sldMkLst>
          <pc:docMk/>
          <pc:sldMk cId="0" sldId="260"/>
        </pc:sldMkLst>
      </pc:sldChg>
      <pc:sldChg chg="modSp mod modNotesTx">
        <pc:chgData name="Myers, Chelsea" userId="f282533b-c263-466c-86f9-3d67bd04ab31" providerId="ADAL" clId="{6353FB29-028D-442B-B1B6-6DFEE63CF71D}" dt="2024-07-24T16:10:15.476" v="1743" actId="20577"/>
        <pc:sldMkLst>
          <pc:docMk/>
          <pc:sldMk cId="0" sldId="261"/>
        </pc:sldMkLst>
      </pc:sldChg>
      <pc:sldChg chg="addSp delSp modSp mod modNotesTx">
        <pc:chgData name="Myers, Chelsea" userId="f282533b-c263-466c-86f9-3d67bd04ab31" providerId="ADAL" clId="{6353FB29-028D-442B-B1B6-6DFEE63CF71D}" dt="2024-07-24T16:30:02.146" v="2739" actId="255"/>
        <pc:sldMkLst>
          <pc:docMk/>
          <pc:sldMk cId="0" sldId="262"/>
        </pc:sldMkLst>
      </pc:sldChg>
      <pc:sldChg chg="modSp mod modNotesTx">
        <pc:chgData name="Myers, Chelsea" userId="f282533b-c263-466c-86f9-3d67bd04ab31" providerId="ADAL" clId="{6353FB29-028D-442B-B1B6-6DFEE63CF71D}" dt="2024-07-24T16:23:00.560" v="2273" actId="20577"/>
        <pc:sldMkLst>
          <pc:docMk/>
          <pc:sldMk cId="0" sldId="263"/>
        </pc:sldMkLst>
      </pc:sldChg>
      <pc:sldChg chg="del">
        <pc:chgData name="Myers, Chelsea" userId="f282533b-c263-466c-86f9-3d67bd04ab31" providerId="ADAL" clId="{6353FB29-028D-442B-B1B6-6DFEE63CF71D}" dt="2024-07-24T16:16:54.040" v="1961" actId="47"/>
        <pc:sldMkLst>
          <pc:docMk/>
          <pc:sldMk cId="0" sldId="264"/>
        </pc:sldMkLst>
      </pc:sldChg>
      <pc:sldChg chg="modSp mod modNotesTx">
        <pc:chgData name="Myers, Chelsea" userId="f282533b-c263-466c-86f9-3d67bd04ab31" providerId="ADAL" clId="{6353FB29-028D-442B-B1B6-6DFEE63CF71D}" dt="2024-07-24T16:31:36.929" v="2745" actId="20577"/>
        <pc:sldMkLst>
          <pc:docMk/>
          <pc:sldMk cId="0" sldId="268"/>
        </pc:sldMkLst>
      </pc:sldChg>
      <pc:sldChg chg="addSp delSp modSp add mod modClrScheme delDesignElem chgLayout modNotesTx">
        <pc:chgData name="Myers, Chelsea" userId="f282533b-c263-466c-86f9-3d67bd04ab31" providerId="ADAL" clId="{6353FB29-028D-442B-B1B6-6DFEE63CF71D}" dt="2024-07-24T15:50:40.243" v="805" actId="1076"/>
        <pc:sldMkLst>
          <pc:docMk/>
          <pc:sldMk cId="879500557" sldId="269"/>
        </pc:sldMkLst>
      </pc:sldChg>
      <pc:sldChg chg="addSp delSp modSp add mod">
        <pc:chgData name="Myers, Chelsea" userId="f282533b-c263-466c-86f9-3d67bd04ab31" providerId="ADAL" clId="{6353FB29-028D-442B-B1B6-6DFEE63CF71D}" dt="2024-07-24T16:02:18.108" v="1257" actId="20577"/>
        <pc:sldMkLst>
          <pc:docMk/>
          <pc:sldMk cId="3975906264" sldId="270"/>
        </pc:sldMkLst>
      </pc:sldChg>
      <pc:sldChg chg="addSp delSp modSp add mod modNotesTx">
        <pc:chgData name="Myers, Chelsea" userId="f282533b-c263-466c-86f9-3d67bd04ab31" providerId="ADAL" clId="{6353FB29-028D-442B-B1B6-6DFEE63CF71D}" dt="2024-07-24T16:08:49.643" v="1670" actId="26606"/>
        <pc:sldMkLst>
          <pc:docMk/>
          <pc:sldMk cId="2694203268" sldId="271"/>
        </pc:sldMkLst>
      </pc:sldChg>
      <pc:sldChg chg="addSp delSp modSp add mod modNotesTx">
        <pc:chgData name="Myers, Chelsea" userId="f282533b-c263-466c-86f9-3d67bd04ab31" providerId="ADAL" clId="{6353FB29-028D-442B-B1B6-6DFEE63CF71D}" dt="2024-07-24T16:15:58.621" v="1936" actId="255"/>
        <pc:sldMkLst>
          <pc:docMk/>
          <pc:sldMk cId="2945189177" sldId="272"/>
        </pc:sldMkLst>
      </pc:sldChg>
      <pc:sldChg chg="modSp add mod">
        <pc:chgData name="Myers, Chelsea" userId="f282533b-c263-466c-86f9-3d67bd04ab31" providerId="ADAL" clId="{6353FB29-028D-442B-B1B6-6DFEE63CF71D}" dt="2024-07-24T16:20:09.580" v="2260" actId="27636"/>
        <pc:sldMkLst>
          <pc:docMk/>
          <pc:sldMk cId="3713286147" sldId="273"/>
        </pc:sldMkLst>
      </pc:sldChg>
      <pc:sldChg chg="addSp delSp modSp add mod modNotesTx">
        <pc:chgData name="Myers, Chelsea" userId="f282533b-c263-466c-86f9-3d67bd04ab31" providerId="ADAL" clId="{6353FB29-028D-442B-B1B6-6DFEE63CF71D}" dt="2024-07-24T16:31:28.263" v="2744" actId="26606"/>
        <pc:sldMkLst>
          <pc:docMk/>
          <pc:sldMk cId="2129884977" sldId="274"/>
        </pc:sldMkLst>
      </pc:sldChg>
      <pc:sldChg chg="addSp delSp modSp add mod modNotesTx">
        <pc:chgData name="Myers, Chelsea" userId="f282533b-c263-466c-86f9-3d67bd04ab31" providerId="ADAL" clId="{6353FB29-028D-442B-B1B6-6DFEE63CF71D}" dt="2024-07-24T17:01:18.006" v="2747" actId="20577"/>
        <pc:sldMkLst>
          <pc:docMk/>
          <pc:sldMk cId="2705669683" sldId="275"/>
        </pc:sldMkLst>
      </pc:sldChg>
    </pc:docChg>
  </pc:docChgLst>
  <pc:docChgLst>
    <pc:chgData name="Myers, Chelsea" userId="f282533b-c263-466c-86f9-3d67bd04ab31" providerId="ADAL" clId="{09E90FD9-0A0A-4382-BBC3-92CFDD47FBF0}"/>
    <pc:docChg chg="custSel delSld modSld">
      <pc:chgData name="Myers, Chelsea" userId="f282533b-c263-466c-86f9-3d67bd04ab31" providerId="ADAL" clId="{09E90FD9-0A0A-4382-BBC3-92CFDD47FBF0}" dt="2024-06-09T20:20:56.002" v="524" actId="255"/>
      <pc:docMkLst>
        <pc:docMk/>
      </pc:docMkLst>
      <pc:sldChg chg="addSp delSp modSp mod">
        <pc:chgData name="Myers, Chelsea" userId="f282533b-c263-466c-86f9-3d67bd04ab31" providerId="ADAL" clId="{09E90FD9-0A0A-4382-BBC3-92CFDD47FBF0}" dt="2024-06-09T19:19:26.593" v="1"/>
        <pc:sldMkLst>
          <pc:docMk/>
          <pc:sldMk cId="0" sldId="256"/>
        </pc:sldMkLst>
      </pc:sldChg>
      <pc:sldChg chg="addSp modSp mod setBg modNotesTx">
        <pc:chgData name="Myers, Chelsea" userId="f282533b-c263-466c-86f9-3d67bd04ab31" providerId="ADAL" clId="{09E90FD9-0A0A-4382-BBC3-92CFDD47FBF0}" dt="2024-06-09T19:22:48.989" v="173" actId="255"/>
        <pc:sldMkLst>
          <pc:docMk/>
          <pc:sldMk cId="0" sldId="257"/>
        </pc:sldMkLst>
      </pc:sldChg>
      <pc:sldChg chg="addSp modSp mod setBg">
        <pc:chgData name="Myers, Chelsea" userId="f282533b-c263-466c-86f9-3d67bd04ab31" providerId="ADAL" clId="{09E90FD9-0A0A-4382-BBC3-92CFDD47FBF0}" dt="2024-06-09T19:24:48.920" v="194" actId="255"/>
        <pc:sldMkLst>
          <pc:docMk/>
          <pc:sldMk cId="0" sldId="258"/>
        </pc:sldMkLst>
      </pc:sldChg>
      <pc:sldChg chg="addSp modSp mod setBg modNotesTx">
        <pc:chgData name="Myers, Chelsea" userId="f282533b-c263-466c-86f9-3d67bd04ab31" providerId="ADAL" clId="{09E90FD9-0A0A-4382-BBC3-92CFDD47FBF0}" dt="2024-06-09T19:27:14.133" v="241" actId="20577"/>
        <pc:sldMkLst>
          <pc:docMk/>
          <pc:sldMk cId="0" sldId="259"/>
        </pc:sldMkLst>
      </pc:sldChg>
      <pc:sldChg chg="addSp delSp modSp mod setBg">
        <pc:chgData name="Myers, Chelsea" userId="f282533b-c263-466c-86f9-3d67bd04ab31" providerId="ADAL" clId="{09E90FD9-0A0A-4382-BBC3-92CFDD47FBF0}" dt="2024-06-09T19:29:59.482" v="269" actId="20577"/>
        <pc:sldMkLst>
          <pc:docMk/>
          <pc:sldMk cId="0" sldId="260"/>
        </pc:sldMkLst>
      </pc:sldChg>
      <pc:sldChg chg="addSp delSp modSp mod setBg modNotesTx">
        <pc:chgData name="Myers, Chelsea" userId="f282533b-c263-466c-86f9-3d67bd04ab31" providerId="ADAL" clId="{09E90FD9-0A0A-4382-BBC3-92CFDD47FBF0}" dt="2024-06-09T19:41:01.512" v="318" actId="20577"/>
        <pc:sldMkLst>
          <pc:docMk/>
          <pc:sldMk cId="0" sldId="261"/>
        </pc:sldMkLst>
      </pc:sldChg>
      <pc:sldChg chg="addSp modSp mod setBg modNotesTx">
        <pc:chgData name="Myers, Chelsea" userId="f282533b-c263-466c-86f9-3d67bd04ab31" providerId="ADAL" clId="{09E90FD9-0A0A-4382-BBC3-92CFDD47FBF0}" dt="2024-06-09T19:54:56.120" v="335" actId="255"/>
        <pc:sldMkLst>
          <pc:docMk/>
          <pc:sldMk cId="0" sldId="262"/>
        </pc:sldMkLst>
      </pc:sldChg>
      <pc:sldChg chg="addSp modSp mod setBg modNotesTx">
        <pc:chgData name="Myers, Chelsea" userId="f282533b-c263-466c-86f9-3d67bd04ab31" providerId="ADAL" clId="{09E90FD9-0A0A-4382-BBC3-92CFDD47FBF0}" dt="2024-06-09T20:15:13.176" v="375" actId="255"/>
        <pc:sldMkLst>
          <pc:docMk/>
          <pc:sldMk cId="0" sldId="263"/>
        </pc:sldMkLst>
      </pc:sldChg>
      <pc:sldChg chg="addSp modSp mod setBg">
        <pc:chgData name="Myers, Chelsea" userId="f282533b-c263-466c-86f9-3d67bd04ab31" providerId="ADAL" clId="{09E90FD9-0A0A-4382-BBC3-92CFDD47FBF0}" dt="2024-06-09T20:15:56.422" v="385" actId="255"/>
        <pc:sldMkLst>
          <pc:docMk/>
          <pc:sldMk cId="0" sldId="264"/>
        </pc:sldMkLst>
      </pc:sldChg>
      <pc:sldChg chg="modSp del mod">
        <pc:chgData name="Myers, Chelsea" userId="f282533b-c263-466c-86f9-3d67bd04ab31" providerId="ADAL" clId="{09E90FD9-0A0A-4382-BBC3-92CFDD47FBF0}" dt="2024-06-09T20:16:42.584" v="391" actId="47"/>
        <pc:sldMkLst>
          <pc:docMk/>
          <pc:sldMk cId="0" sldId="265"/>
        </pc:sldMkLst>
      </pc:sldChg>
      <pc:sldChg chg="modSp del mod">
        <pc:chgData name="Myers, Chelsea" userId="f282533b-c263-466c-86f9-3d67bd04ab31" providerId="ADAL" clId="{09E90FD9-0A0A-4382-BBC3-92CFDD47FBF0}" dt="2024-06-09T20:17:18.433" v="395" actId="47"/>
        <pc:sldMkLst>
          <pc:docMk/>
          <pc:sldMk cId="0" sldId="266"/>
        </pc:sldMkLst>
      </pc:sldChg>
      <pc:sldChg chg="modSp del">
        <pc:chgData name="Myers, Chelsea" userId="f282533b-c263-466c-86f9-3d67bd04ab31" providerId="ADAL" clId="{09E90FD9-0A0A-4382-BBC3-92CFDD47FBF0}" dt="2024-06-09T20:16:10.536" v="386" actId="47"/>
        <pc:sldMkLst>
          <pc:docMk/>
          <pc:sldMk cId="0" sldId="267"/>
        </pc:sldMkLst>
      </pc:sldChg>
      <pc:sldChg chg="addSp delSp modSp mod setBg modNotesTx">
        <pc:chgData name="Myers, Chelsea" userId="f282533b-c263-466c-86f9-3d67bd04ab31" providerId="ADAL" clId="{09E90FD9-0A0A-4382-BBC3-92CFDD47FBF0}" dt="2024-06-09T20:20:56.002" v="524" actId="255"/>
        <pc:sldMkLst>
          <pc:docMk/>
          <pc:sldMk cId="0" sldId="268"/>
        </pc:sldMkLst>
      </pc:sldChg>
      <pc:sldChg chg="modSp del">
        <pc:chgData name="Myers, Chelsea" userId="f282533b-c263-466c-86f9-3d67bd04ab31" providerId="ADAL" clId="{09E90FD9-0A0A-4382-BBC3-92CFDD47FBF0}" dt="2024-06-09T20:16:17.299" v="387" actId="47"/>
        <pc:sldMkLst>
          <pc:docMk/>
          <pc:sldMk cId="879500557" sldId="269"/>
        </pc:sldMkLst>
      </pc:sldChg>
      <pc:sldChg chg="modSp del">
        <pc:chgData name="Myers, Chelsea" userId="f282533b-c263-466c-86f9-3d67bd04ab31" providerId="ADAL" clId="{09E90FD9-0A0A-4382-BBC3-92CFDD47FBF0}" dt="2024-06-09T20:16:22.193" v="388" actId="47"/>
        <pc:sldMkLst>
          <pc:docMk/>
          <pc:sldMk cId="3975906264" sldId="270"/>
        </pc:sldMkLst>
      </pc:sldChg>
    </pc:docChg>
  </pc:docChgLst>
  <pc:docChgLst>
    <pc:chgData name="Myers, Chelsea" userId="f282533b-c263-466c-86f9-3d67bd04ab31" providerId="ADAL" clId="{A06C7221-44DF-4DE4-9089-B74006675A67}"/>
    <pc:docChg chg="custSel addSld delSld modSld">
      <pc:chgData name="Myers, Chelsea" userId="f282533b-c263-466c-86f9-3d67bd04ab31" providerId="ADAL" clId="{A06C7221-44DF-4DE4-9089-B74006675A67}" dt="2025-06-10T20:03:56.181" v="465" actId="20577"/>
      <pc:docMkLst>
        <pc:docMk/>
      </pc:docMkLst>
      <pc:sldChg chg="modSp mod">
        <pc:chgData name="Myers, Chelsea" userId="f282533b-c263-466c-86f9-3d67bd04ab31" providerId="ADAL" clId="{A06C7221-44DF-4DE4-9089-B74006675A67}" dt="2025-06-10T19:42:06.335" v="0" actId="20577"/>
        <pc:sldMkLst>
          <pc:docMk/>
          <pc:sldMk cId="0" sldId="256"/>
        </pc:sldMkLst>
        <pc:spChg chg="mod">
          <ac:chgData name="Myers, Chelsea" userId="f282533b-c263-466c-86f9-3d67bd04ab31" providerId="ADAL" clId="{A06C7221-44DF-4DE4-9089-B74006675A67}" dt="2025-06-10T19:42:06.335" v="0" actId="20577"/>
          <ac:spMkLst>
            <pc:docMk/>
            <pc:sldMk cId="0" sldId="256"/>
            <ac:spMk id="2" creationId="{00000000-0000-0000-0000-000000000000}"/>
          </ac:spMkLst>
        </pc:spChg>
      </pc:sldChg>
      <pc:sldChg chg="modSp mod">
        <pc:chgData name="Myers, Chelsea" userId="f282533b-c263-466c-86f9-3d67bd04ab31" providerId="ADAL" clId="{A06C7221-44DF-4DE4-9089-B74006675A67}" dt="2025-06-10T19:44:52.052" v="114" actId="20577"/>
        <pc:sldMkLst>
          <pc:docMk/>
          <pc:sldMk cId="0" sldId="259"/>
        </pc:sldMkLst>
        <pc:spChg chg="mod">
          <ac:chgData name="Myers, Chelsea" userId="f282533b-c263-466c-86f9-3d67bd04ab31" providerId="ADAL" clId="{A06C7221-44DF-4DE4-9089-B74006675A67}" dt="2025-06-10T19:44:52.052" v="114" actId="20577"/>
          <ac:spMkLst>
            <pc:docMk/>
            <pc:sldMk cId="0" sldId="259"/>
            <ac:spMk id="3" creationId="{00000000-0000-0000-0000-000000000000}"/>
          </ac:spMkLst>
        </pc:spChg>
      </pc:sldChg>
      <pc:sldChg chg="modSp mod">
        <pc:chgData name="Myers, Chelsea" userId="f282533b-c263-466c-86f9-3d67bd04ab31" providerId="ADAL" clId="{A06C7221-44DF-4DE4-9089-B74006675A67}" dt="2025-06-10T19:48:20.725" v="333" actId="20577"/>
        <pc:sldMkLst>
          <pc:docMk/>
          <pc:sldMk cId="0" sldId="263"/>
        </pc:sldMkLst>
        <pc:spChg chg="mod">
          <ac:chgData name="Myers, Chelsea" userId="f282533b-c263-466c-86f9-3d67bd04ab31" providerId="ADAL" clId="{A06C7221-44DF-4DE4-9089-B74006675A67}" dt="2025-06-10T19:46:32.746" v="219" actId="1076"/>
          <ac:spMkLst>
            <pc:docMk/>
            <pc:sldMk cId="0" sldId="263"/>
            <ac:spMk id="2" creationId="{00000000-0000-0000-0000-000000000000}"/>
          </ac:spMkLst>
        </pc:spChg>
        <pc:spChg chg="mod">
          <ac:chgData name="Myers, Chelsea" userId="f282533b-c263-466c-86f9-3d67bd04ab31" providerId="ADAL" clId="{A06C7221-44DF-4DE4-9089-B74006675A67}" dt="2025-06-10T19:48:20.725" v="333" actId="20577"/>
          <ac:spMkLst>
            <pc:docMk/>
            <pc:sldMk cId="0" sldId="263"/>
            <ac:spMk id="3" creationId="{00000000-0000-0000-0000-000000000000}"/>
          </ac:spMkLst>
        </pc:spChg>
      </pc:sldChg>
      <pc:sldChg chg="modNotesTx">
        <pc:chgData name="Myers, Chelsea" userId="f282533b-c263-466c-86f9-3d67bd04ab31" providerId="ADAL" clId="{A06C7221-44DF-4DE4-9089-B74006675A67}" dt="2025-06-10T20:03:56.181" v="465" actId="20577"/>
        <pc:sldMkLst>
          <pc:docMk/>
          <pc:sldMk cId="0" sldId="268"/>
        </pc:sldMkLst>
      </pc:sldChg>
      <pc:sldChg chg="modSp add del mod modNotesTx">
        <pc:chgData name="Myers, Chelsea" userId="f282533b-c263-466c-86f9-3d67bd04ab31" providerId="ADAL" clId="{A06C7221-44DF-4DE4-9089-B74006675A67}" dt="2025-06-10T19:53:48.912" v="342" actId="47"/>
        <pc:sldMkLst>
          <pc:docMk/>
          <pc:sldMk cId="1205712870" sldId="276"/>
        </pc:sldMkLst>
        <pc:spChg chg="mod">
          <ac:chgData name="Myers, Chelsea" userId="f282533b-c263-466c-86f9-3d67bd04ab31" providerId="ADAL" clId="{A06C7221-44DF-4DE4-9089-B74006675A67}" dt="2025-06-10T19:50:12.040" v="338" actId="20577"/>
          <ac:spMkLst>
            <pc:docMk/>
            <pc:sldMk cId="1205712870" sldId="276"/>
            <ac:spMk id="2" creationId="{C9B4E461-9E8E-B22C-AF7F-287FDED6C74A}"/>
          </ac:spMkLst>
        </pc:spChg>
        <pc:spChg chg="mod">
          <ac:chgData name="Myers, Chelsea" userId="f282533b-c263-466c-86f9-3d67bd04ab31" providerId="ADAL" clId="{A06C7221-44DF-4DE4-9089-B74006675A67}" dt="2025-06-10T19:50:40.892" v="341" actId="27636"/>
          <ac:spMkLst>
            <pc:docMk/>
            <pc:sldMk cId="1205712870" sldId="276"/>
            <ac:spMk id="3" creationId="{893C1D21-F4F0-948F-CA19-C74CE048C849}"/>
          </ac:spMkLst>
        </pc:spChg>
      </pc:sldChg>
      <pc:sldChg chg="addSp delSp modSp add mod modNotesTx">
        <pc:chgData name="Myers, Chelsea" userId="f282533b-c263-466c-86f9-3d67bd04ab31" providerId="ADAL" clId="{A06C7221-44DF-4DE4-9089-B74006675A67}" dt="2025-06-10T19:58:47.091" v="418" actId="1076"/>
        <pc:sldMkLst>
          <pc:docMk/>
          <pc:sldMk cId="3965593471" sldId="276"/>
        </pc:sldMkLst>
        <pc:spChg chg="mod">
          <ac:chgData name="Myers, Chelsea" userId="f282533b-c263-466c-86f9-3d67bd04ab31" providerId="ADAL" clId="{A06C7221-44DF-4DE4-9089-B74006675A67}" dt="2025-06-10T19:58:47.091" v="418" actId="1076"/>
          <ac:spMkLst>
            <pc:docMk/>
            <pc:sldMk cId="3965593471" sldId="276"/>
            <ac:spMk id="2" creationId="{E7F7DCFC-D1C1-AC47-07BE-BB6F4CA1E278}"/>
          </ac:spMkLst>
        </pc:spChg>
        <pc:spChg chg="mod">
          <ac:chgData name="Myers, Chelsea" userId="f282533b-c263-466c-86f9-3d67bd04ab31" providerId="ADAL" clId="{A06C7221-44DF-4DE4-9089-B74006675A67}" dt="2025-06-10T19:58:43.799" v="417" actId="1076"/>
          <ac:spMkLst>
            <pc:docMk/>
            <pc:sldMk cId="3965593471" sldId="276"/>
            <ac:spMk id="3" creationId="{C5E4C766-4C94-9BCA-1818-3AF93D621401}"/>
          </ac:spMkLst>
        </pc:spChg>
        <pc:spChg chg="del">
          <ac:chgData name="Myers, Chelsea" userId="f282533b-c263-466c-86f9-3d67bd04ab31" providerId="ADAL" clId="{A06C7221-44DF-4DE4-9089-B74006675A67}" dt="2025-06-10T19:58:23.297" v="414" actId="26606"/>
          <ac:spMkLst>
            <pc:docMk/>
            <pc:sldMk cId="3965593471" sldId="276"/>
            <ac:spMk id="16" creationId="{1627D558-EC93-D4EA-E90D-31E9FD28D24C}"/>
          </ac:spMkLst>
        </pc:spChg>
        <pc:spChg chg="del">
          <ac:chgData name="Myers, Chelsea" userId="f282533b-c263-466c-86f9-3d67bd04ab31" providerId="ADAL" clId="{A06C7221-44DF-4DE4-9089-B74006675A67}" dt="2025-06-10T19:58:23.297" v="414" actId="26606"/>
          <ac:spMkLst>
            <pc:docMk/>
            <pc:sldMk cId="3965593471" sldId="276"/>
            <ac:spMk id="18" creationId="{88762A4B-CE0E-ECE9-3233-0E31590D030A}"/>
          </ac:spMkLst>
        </pc:spChg>
        <pc:spChg chg="add">
          <ac:chgData name="Myers, Chelsea" userId="f282533b-c263-466c-86f9-3d67bd04ab31" providerId="ADAL" clId="{A06C7221-44DF-4DE4-9089-B74006675A67}" dt="2025-06-10T19:58:23.297" v="414" actId="26606"/>
          <ac:spMkLst>
            <pc:docMk/>
            <pc:sldMk cId="3965593471" sldId="276"/>
            <ac:spMk id="1031" creationId="{CBB0869A-0BE5-B3E9-F73D-2F3691E4D932}"/>
          </ac:spMkLst>
        </pc:spChg>
        <pc:picChg chg="del">
          <ac:chgData name="Myers, Chelsea" userId="f282533b-c263-466c-86f9-3d67bd04ab31" providerId="ADAL" clId="{A06C7221-44DF-4DE4-9089-B74006675A67}" dt="2025-06-10T19:57:16.201" v="412" actId="478"/>
          <ac:picMkLst>
            <pc:docMk/>
            <pc:sldMk cId="3965593471" sldId="276"/>
            <ac:picMk id="5" creationId="{73EEAA8E-C278-5C0C-1FBE-A44786A794E5}"/>
          </ac:picMkLst>
        </pc:picChg>
        <pc:picChg chg="add mod">
          <ac:chgData name="Myers, Chelsea" userId="f282533b-c263-466c-86f9-3d67bd04ab31" providerId="ADAL" clId="{A06C7221-44DF-4DE4-9089-B74006675A67}" dt="2025-06-10T19:58:23.297" v="414" actId="26606"/>
          <ac:picMkLst>
            <pc:docMk/>
            <pc:sldMk cId="3965593471" sldId="276"/>
            <ac:picMk id="1026" creationId="{9F8C7BC5-FA8D-792C-6EFA-551F008D4192}"/>
          </ac:picMkLst>
        </pc:picChg>
      </pc:sldChg>
      <pc:sldChg chg="addSp delSp modSp add mod modAnim delDesignElem chgLayout modNotesTx">
        <pc:chgData name="Myers, Chelsea" userId="f282533b-c263-466c-86f9-3d67bd04ab31" providerId="ADAL" clId="{A06C7221-44DF-4DE4-9089-B74006675A67}" dt="2025-06-10T20:03:35.307" v="458" actId="1076"/>
        <pc:sldMkLst>
          <pc:docMk/>
          <pc:sldMk cId="312192171" sldId="277"/>
        </pc:sldMkLst>
        <pc:spChg chg="mod ord">
          <ac:chgData name="Myers, Chelsea" userId="f282533b-c263-466c-86f9-3d67bd04ab31" providerId="ADAL" clId="{A06C7221-44DF-4DE4-9089-B74006675A67}" dt="2025-06-10T20:03:35.307" v="458" actId="1076"/>
          <ac:spMkLst>
            <pc:docMk/>
            <pc:sldMk cId="312192171" sldId="277"/>
            <ac:spMk id="2" creationId="{4AC234BA-731C-73B1-032F-687D5E5BE8FC}"/>
          </ac:spMkLst>
        </pc:spChg>
        <pc:spChg chg="del mod ord">
          <ac:chgData name="Myers, Chelsea" userId="f282533b-c263-466c-86f9-3d67bd04ab31" providerId="ADAL" clId="{A06C7221-44DF-4DE4-9089-B74006675A67}" dt="2025-06-10T20:03:30.468" v="457"/>
          <ac:spMkLst>
            <pc:docMk/>
            <pc:sldMk cId="312192171" sldId="277"/>
            <ac:spMk id="3" creationId="{470387E0-9FF1-DBB2-C68B-566BEAED3819}"/>
          </ac:spMkLst>
        </pc:spChg>
        <pc:spChg chg="del">
          <ac:chgData name="Myers, Chelsea" userId="f282533b-c263-466c-86f9-3d67bd04ab31" providerId="ADAL" clId="{A06C7221-44DF-4DE4-9089-B74006675A67}" dt="2025-06-10T20:00:37.123" v="420" actId="700"/>
          <ac:spMkLst>
            <pc:docMk/>
            <pc:sldMk cId="312192171" sldId="277"/>
            <ac:spMk id="14" creationId="{FF5CEF22-0160-9955-1C5F-9330130C66B8}"/>
          </ac:spMkLst>
        </pc:spChg>
        <pc:spChg chg="del">
          <ac:chgData name="Myers, Chelsea" userId="f282533b-c263-466c-86f9-3d67bd04ab31" providerId="ADAL" clId="{A06C7221-44DF-4DE4-9089-B74006675A67}" dt="2025-06-10T20:00:37.123" v="420" actId="700"/>
          <ac:spMkLst>
            <pc:docMk/>
            <pc:sldMk cId="312192171" sldId="277"/>
            <ac:spMk id="16" creationId="{11AA3E15-85BE-4CCF-B14D-2E23EDF9FB4D}"/>
          </ac:spMkLst>
        </pc:spChg>
        <pc:picChg chg="add mod">
          <ac:chgData name="Myers, Chelsea" userId="f282533b-c263-466c-86f9-3d67bd04ab31" providerId="ADAL" clId="{A06C7221-44DF-4DE4-9089-B74006675A67}" dt="2025-06-10T20:03:30.468" v="457"/>
          <ac:picMkLst>
            <pc:docMk/>
            <pc:sldMk cId="312192171" sldId="277"/>
            <ac:picMk id="4" creationId="{B0D6904E-BEFB-644A-D442-67A29252D4A7}"/>
          </ac:picMkLst>
        </pc:picChg>
        <pc:picChg chg="del">
          <ac:chgData name="Myers, Chelsea" userId="f282533b-c263-466c-86f9-3d67bd04ab31" providerId="ADAL" clId="{A06C7221-44DF-4DE4-9089-B74006675A67}" dt="2025-06-10T20:00:44.296" v="422" actId="478"/>
          <ac:picMkLst>
            <pc:docMk/>
            <pc:sldMk cId="312192171" sldId="277"/>
            <ac:picMk id="6" creationId="{9E46B556-2008-AF36-82ED-8C9E2E6BAAB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433F92-AFC7-42EA-8E7A-304F473E3347}" type="datetimeFigureOut">
              <a:rPr lang="en-US" smtClean="0"/>
              <a:t>6/10/2025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303A17-6C32-489C-B827-956DFC0C3812}" type="slidenum">
              <a:rPr lang="en-US" smtClean="0"/>
              <a:t>‹#›</a:t>
            </a:fld>
            <a:endParaRPr lang="en-US"/>
          </a:p>
        </p:txBody>
      </p:sp>
    </p:spTree>
    <p:extLst>
      <p:ext uri="{BB962C8B-B14F-4D97-AF65-F5344CB8AC3E}">
        <p14:creationId xmlns:p14="http://schemas.microsoft.com/office/powerpoint/2010/main" val="2720239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Explain that as UX research increasingly influences product design and user interactions, ethical considerations are critical to ensure trust and integrity.</a:t>
            </a:r>
          </a:p>
          <a:p>
            <a:r>
              <a:rPr dirty="0"/>
              <a:t>Discuss that unethical practices can lead to privacy violations, data misuse, and participant harm, which can result in user distrust and legal consequences.</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Explain beneficence as the principle of maximizing positive outcomes from research.</a:t>
            </a:r>
          </a:p>
          <a:p>
            <a:r>
              <a:rPr dirty="0"/>
              <a:t>Design studies to not only avoid harm but to provide value, such as improving product usability or contributing to social good.</a:t>
            </a:r>
          </a:p>
          <a:p>
            <a:r>
              <a:rPr dirty="0"/>
              <a:t>Share examples where UX research led to significant improvements, such as accessible design for disabled users.</a:t>
            </a:r>
          </a:p>
          <a:p>
            <a:r>
              <a:rPr dirty="0"/>
              <a:t>Emphasize the balance between research goals and participant well-being, ensuring participants also benefit from the research through compensation, feedback, or enhanced experiences.</a:t>
            </a:r>
            <a:endParaRPr lang="en-US" dirty="0"/>
          </a:p>
          <a:p>
            <a:endParaRPr lang="en-US" dirty="0"/>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Modern crash test dummies are now representative of more groups including the elderly and obese.</a:t>
            </a:r>
          </a:p>
          <a:p>
            <a:endParaRPr lang="en-US" dirty="0"/>
          </a:p>
          <a:p>
            <a:endParaRPr dirty="0"/>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632974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Explain beneficence as the principle of maximizing positive outcomes from research.</a:t>
            </a:r>
          </a:p>
          <a:p>
            <a:r>
              <a:rPr dirty="0"/>
              <a:t>Design studies to not only avoid harm but to provide value, such as improving product usability or contributing to social good.</a:t>
            </a:r>
          </a:p>
          <a:p>
            <a:r>
              <a:rPr dirty="0"/>
              <a:t>Share examples where UX research led to significant improvements, such as accessible design for disabled users.</a:t>
            </a:r>
          </a:p>
          <a:p>
            <a:r>
              <a:rPr dirty="0"/>
              <a:t>Emphasize the balance between research goals and participant well-being, ensuring participants also benefit from the research through compensation, feedback, or enhanced experiences.</a:t>
            </a:r>
            <a:endParaRPr lang="en-US" dirty="0"/>
          </a:p>
          <a:p>
            <a:endParaRPr lang="en-US" dirty="0"/>
          </a:p>
          <a:p>
            <a:r>
              <a:rPr lang="en-US" b="0" dirty="0"/>
              <a:t>Overview: Mozilla, the organization behind the Firefox web browser, implemented a system called "Heartbeat" to gather real-time user feedback about their browsing experience. The feedback system aimed to understand user satisfaction and identify areas for improvement in the browser.</a:t>
            </a:r>
          </a:p>
          <a:p>
            <a:r>
              <a:rPr lang="en-US" b="0" dirty="0"/>
              <a:t>Beneficial Aspects:</a:t>
            </a:r>
          </a:p>
          <a:p>
            <a:pPr>
              <a:buFont typeface="Arial" panose="020B0604020202020204" pitchFamily="34" charset="0"/>
              <a:buChar char="•"/>
            </a:pPr>
            <a:r>
              <a:rPr lang="en-US" b="0" dirty="0"/>
              <a:t>User-Centered Design: Heartbeat actively involved users in the design process by collecting their opinions and experiences directly.</a:t>
            </a:r>
          </a:p>
          <a:p>
            <a:pPr>
              <a:buFont typeface="Arial" panose="020B0604020202020204" pitchFamily="34" charset="0"/>
              <a:buChar char="•"/>
            </a:pPr>
            <a:r>
              <a:rPr lang="en-US" b="0" dirty="0"/>
              <a:t>Real-Time Feedback: Users could provide feedback on specific features or changes in the browser, allowing Mozilla to make timely and relevant updates.</a:t>
            </a:r>
          </a:p>
          <a:p>
            <a:pPr>
              <a:buFont typeface="Arial" panose="020B0604020202020204" pitchFamily="34" charset="0"/>
              <a:buChar char="•"/>
            </a:pPr>
            <a:r>
              <a:rPr lang="en-US" b="0" dirty="0"/>
              <a:t>Transparency: Mozilla was transparent about the purpose of the feedback system and how the data would be used to improve the product.</a:t>
            </a:r>
          </a:p>
          <a:p>
            <a:r>
              <a:rPr lang="en-US" b="0" dirty="0"/>
              <a:t>Ethical Practices:</a:t>
            </a:r>
          </a:p>
          <a:p>
            <a:pPr>
              <a:buFont typeface="Arial" panose="020B0604020202020204" pitchFamily="34" charset="0"/>
              <a:buChar char="•"/>
            </a:pPr>
            <a:r>
              <a:rPr lang="en-US" b="0" dirty="0"/>
              <a:t>Informed Consent: Users were informed about the feedback system and had the option to participate or not, ensuring voluntary participation.</a:t>
            </a:r>
          </a:p>
          <a:p>
            <a:pPr>
              <a:buFont typeface="Arial" panose="020B0604020202020204" pitchFamily="34" charset="0"/>
              <a:buChar char="•"/>
            </a:pPr>
            <a:r>
              <a:rPr lang="en-US" b="0" dirty="0"/>
              <a:t>Privacy and Confidentiality: Mozilla maintained user privacy by anonymizing feedback and securely storing data.</a:t>
            </a:r>
          </a:p>
          <a:p>
            <a:pPr>
              <a:buFont typeface="Arial" panose="020B0604020202020204" pitchFamily="34" charset="0"/>
              <a:buChar char="•"/>
            </a:pPr>
            <a:r>
              <a:rPr lang="en-US" b="0" dirty="0"/>
              <a:t>Beneficence: The feedback system aimed to improve the browser experience, directly benefiting users by addressing their needs and preferences.</a:t>
            </a:r>
          </a:p>
          <a:p>
            <a:r>
              <a:rPr lang="en-US" b="0" dirty="0"/>
              <a:t>Positive Outcomes:</a:t>
            </a:r>
          </a:p>
          <a:p>
            <a:pPr>
              <a:buFont typeface="Arial" panose="020B0604020202020204" pitchFamily="34" charset="0"/>
              <a:buChar char="•"/>
            </a:pPr>
            <a:r>
              <a:rPr lang="en-US" b="0" dirty="0"/>
              <a:t>Improved User Experience: The continuous feedback loop helped Mozilla identify and fix issues quickly, leading to a better overall user experience.</a:t>
            </a:r>
          </a:p>
          <a:p>
            <a:pPr>
              <a:buFont typeface="Arial" panose="020B0604020202020204" pitchFamily="34" charset="0"/>
              <a:buChar char="•"/>
            </a:pPr>
            <a:r>
              <a:rPr lang="en-US" b="0" dirty="0"/>
              <a:t>Community Engagement: Users felt more connected to the product and its development, fostering a sense of community and collaboration.</a:t>
            </a:r>
          </a:p>
          <a:p>
            <a:pPr>
              <a:buFont typeface="Arial" panose="020B0604020202020204" pitchFamily="34" charset="0"/>
              <a:buChar char="•"/>
            </a:pPr>
            <a:r>
              <a:rPr lang="en-US" b="0" dirty="0"/>
              <a:t>Product Development: The insights gathered from the feedback system informed product development decisions, ensuring that changes aligned with user needs and preferences.</a:t>
            </a:r>
          </a:p>
          <a:p>
            <a:endParaRPr dirty="0"/>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2428502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Justice involves ensuring fair treatment and equitable distribution of research benefits and burdens.</a:t>
            </a:r>
          </a:p>
          <a:p>
            <a:r>
              <a:rPr dirty="0"/>
              <a:t>Recruit diverse participant samples to avoid skewed data that can result from homogeneous groups.</a:t>
            </a:r>
          </a:p>
          <a:p>
            <a:r>
              <a:rPr dirty="0"/>
              <a:t>Avoid bias in research design, data interpretation, and reporting by using inclusive language and practices.</a:t>
            </a:r>
          </a:p>
          <a:p>
            <a:r>
              <a:rPr dirty="0"/>
              <a:t>Provide equal opportunities for all potential participants, ensuring accessibility for underrepresented groups.</a:t>
            </a:r>
            <a:endParaRPr lang="en-US" dirty="0"/>
          </a:p>
          <a:p>
            <a:endParaRPr lang="en-US" dirty="0"/>
          </a:p>
        </p:txBody>
      </p:sp>
      <p:sp>
        <p:nvSpPr>
          <p:cNvPr id="4" name="Slide Number Placeholder 3"/>
          <p:cNvSpPr>
            <a:spLocks noGrp="1"/>
          </p:cNvSpPr>
          <p:nvPr>
            <p:ph type="sldNum" sz="quarter" idx="5"/>
          </p:nvPr>
        </p:nvSpPr>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a:buFont typeface="+mj-lt"/>
              <a:buAutoNum type="arabicPeriod"/>
            </a:pPr>
            <a:r>
              <a:rPr lang="en-US" b="0" dirty="0"/>
              <a:t>Xbox Adaptive Controller:</a:t>
            </a:r>
          </a:p>
          <a:p>
            <a:pPr marL="742950" lvl="1" indent="-285750">
              <a:buFont typeface="+mj-lt"/>
              <a:buAutoNum type="arabicPeriod"/>
            </a:pPr>
            <a:r>
              <a:rPr lang="en-US" b="0" dirty="0"/>
              <a:t>Developed with extensive input from gamers with disabilities.</a:t>
            </a:r>
          </a:p>
          <a:p>
            <a:pPr marL="742950" lvl="1" indent="-285750">
              <a:buFont typeface="+mj-lt"/>
              <a:buAutoNum type="arabicPeriod"/>
            </a:pPr>
            <a:r>
              <a:rPr lang="en-US" b="0" dirty="0"/>
              <a:t>Features a highly customizable design to accommodate various physical needs.</a:t>
            </a:r>
          </a:p>
          <a:p>
            <a:pPr marL="742950" lvl="1" indent="-285750">
              <a:buFont typeface="+mj-lt"/>
              <a:buAutoNum type="arabicPeriod"/>
            </a:pPr>
            <a:r>
              <a:rPr lang="en-US" b="0" dirty="0"/>
              <a:t>Ensures that gaming is accessible to a wider audience, promoting inclusivity in the gaming community.</a:t>
            </a:r>
          </a:p>
          <a:p>
            <a:pPr>
              <a:buFont typeface="+mj-lt"/>
              <a:buAutoNum type="arabicPeriod"/>
            </a:pPr>
            <a:r>
              <a:rPr lang="en-US" b="0" dirty="0"/>
              <a:t>Seeing AI App:</a:t>
            </a:r>
          </a:p>
          <a:p>
            <a:pPr marL="742950" lvl="1" indent="-285750">
              <a:buFont typeface="+mj-lt"/>
              <a:buAutoNum type="arabicPeriod"/>
            </a:pPr>
            <a:r>
              <a:rPr lang="en-US" b="0" dirty="0"/>
              <a:t>A mobile app designed for visually impaired users.</a:t>
            </a:r>
          </a:p>
          <a:p>
            <a:pPr marL="742950" lvl="1" indent="-285750">
              <a:buFont typeface="+mj-lt"/>
              <a:buAutoNum type="arabicPeriod"/>
            </a:pPr>
            <a:r>
              <a:rPr lang="en-US" b="0" dirty="0"/>
              <a:t>Uses AI to describe people, text, and objects to help visually impaired users navigate their environment.</a:t>
            </a:r>
          </a:p>
          <a:p>
            <a:pPr marL="742950" lvl="1" indent="-285750">
              <a:buFont typeface="+mj-lt"/>
              <a:buAutoNum type="arabicPeriod"/>
            </a:pPr>
            <a:r>
              <a:rPr lang="en-US" b="0" dirty="0"/>
              <a:t>Developed through direct feedback from visually impaired users to ensure it meets their needs.</a:t>
            </a:r>
          </a:p>
          <a:p>
            <a:r>
              <a:rPr lang="en-US" b="0" dirty="0"/>
              <a:t>Lessons Learned:</a:t>
            </a:r>
          </a:p>
          <a:p>
            <a:pPr>
              <a:buFont typeface="Arial" panose="020B0604020202020204" pitchFamily="34" charset="0"/>
              <a:buChar char="•"/>
            </a:pPr>
            <a:r>
              <a:rPr lang="en-US" b="0" dirty="0"/>
              <a:t>Inclusion Leads to Innovation: By designing for users with disabilities, Microsoft often discovers innovative solutions that improve the user experience for all.</a:t>
            </a:r>
          </a:p>
          <a:p>
            <a:pPr>
              <a:buFont typeface="Arial" panose="020B0604020202020204" pitchFamily="34" charset="0"/>
              <a:buChar char="•"/>
            </a:pPr>
            <a:r>
              <a:rPr lang="en-US" b="0" dirty="0"/>
              <a:t>Importance of Representation: Ensuring that diverse user groups are represented in research leads to more equitable and effective products.</a:t>
            </a:r>
          </a:p>
          <a:p>
            <a:pPr>
              <a:buFont typeface="Arial" panose="020B0604020202020204" pitchFamily="34" charset="0"/>
              <a:buChar char="•"/>
            </a:pPr>
            <a:r>
              <a:rPr lang="en-US" b="0" dirty="0"/>
              <a:t>Ongoing Commitment: Inclusive design is an ongoing process that requires continual engagement with diverse user groups to ensure that products remain accessible and fair.</a:t>
            </a:r>
          </a:p>
          <a:p>
            <a:endParaRPr dirty="0"/>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2065530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29A39-4529-4C49-D487-8D3672833D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A7E47-EA52-8844-A498-9FBF2F0F3A5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E85DE42F-C8F8-2371-E1EC-46FA45233CAE}"/>
              </a:ext>
            </a:extLst>
          </p:cNvPr>
          <p:cNvSpPr>
            <a:spLocks noGrp="1"/>
          </p:cNvSpPr>
          <p:nvPr>
            <p:ph type="body" sz="quarter" idx="3"/>
          </p:nvPr>
        </p:nvSpPr>
        <p:spPr/>
        <p:txBody>
          <a:bodyPr/>
          <a:lstStyle/>
          <a:p>
            <a:endParaRPr dirty="0"/>
          </a:p>
        </p:txBody>
      </p:sp>
      <p:sp>
        <p:nvSpPr>
          <p:cNvPr id="4" name="Slide Number Placeholder 3">
            <a:extLst>
              <a:ext uri="{FF2B5EF4-FFF2-40B4-BE49-F238E27FC236}">
                <a16:creationId xmlns:a16="http://schemas.microsoft.com/office/drawing/2014/main" id="{3370BC1C-C000-8A58-E03E-B71F60659051}"/>
              </a:ext>
            </a:extLst>
          </p:cNvPr>
          <p:cNvSpPr>
            <a:spLocks noGrp="1"/>
          </p:cNvSpPr>
          <p:nvPr>
            <p:ph type="sldNum" sz="quarter" idx="5"/>
          </p:nvPr>
        </p:nvSpPr>
        <p:spPr/>
      </p:sp>
    </p:spTree>
    <p:extLst>
      <p:ext uri="{BB962C8B-B14F-4D97-AF65-F5344CB8AC3E}">
        <p14:creationId xmlns:p14="http://schemas.microsoft.com/office/powerpoint/2010/main" val="748486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a:buFont typeface="+mj-lt"/>
              <a:buAutoNum type="arabicPeriod"/>
            </a:pPr>
            <a:r>
              <a:rPr lang="en-US" b="0" dirty="0"/>
              <a:t>Seeing AI App:</a:t>
            </a:r>
          </a:p>
          <a:p>
            <a:pPr marL="742950" lvl="1" indent="-285750">
              <a:buFont typeface="+mj-lt"/>
              <a:buAutoNum type="arabicPeriod"/>
            </a:pPr>
            <a:r>
              <a:rPr lang="en-US" b="0" dirty="0"/>
              <a:t>A mobile app designed for visually impaired users.</a:t>
            </a:r>
          </a:p>
          <a:p>
            <a:pPr marL="742950" lvl="1" indent="-285750">
              <a:buFont typeface="+mj-lt"/>
              <a:buAutoNum type="arabicPeriod"/>
            </a:pPr>
            <a:r>
              <a:rPr lang="en-US" b="0" dirty="0"/>
              <a:t>Uses AI to describe people, text, and objects to help visually impaired users navigate their environment.</a:t>
            </a:r>
          </a:p>
          <a:p>
            <a:pPr marL="742950" lvl="1" indent="-285750">
              <a:buFont typeface="+mj-lt"/>
              <a:buAutoNum type="arabicPeriod"/>
            </a:pPr>
            <a:r>
              <a:rPr lang="en-US" b="0" dirty="0"/>
              <a:t>Developed through direct feedback from visually impaired users to ensure it meets their needs.</a:t>
            </a:r>
          </a:p>
          <a:p>
            <a:endParaRPr dirty="0"/>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2986773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b="0" dirty="0"/>
              <a:t>Adhere to Core Ethical Principles:</a:t>
            </a:r>
          </a:p>
          <a:p>
            <a:pPr>
              <a:buFont typeface="Arial" panose="020B0604020202020204" pitchFamily="34" charset="0"/>
              <a:buChar char="•"/>
            </a:pPr>
            <a:r>
              <a:rPr lang="en-US" b="0" dirty="0"/>
              <a:t>Ensure informed consent, protect privacy, avoid harm, provide benefits, and ensure fairness in all UX research practices.</a:t>
            </a:r>
          </a:p>
          <a:p>
            <a:r>
              <a:rPr lang="en-US" b="0" dirty="0"/>
              <a:t>Maintain Transparency and Trust:</a:t>
            </a:r>
          </a:p>
          <a:p>
            <a:pPr>
              <a:buFont typeface="Arial" panose="020B0604020202020204" pitchFamily="34" charset="0"/>
              <a:buChar char="•"/>
            </a:pPr>
            <a:r>
              <a:rPr lang="en-US" b="0" dirty="0"/>
              <a:t>Be transparent with participants about research goals </a:t>
            </a:r>
            <a:r>
              <a:rPr lang="en-US" b="0"/>
              <a:t>and methods, and </a:t>
            </a:r>
            <a:r>
              <a:rPr lang="en-US" b="0" dirty="0"/>
              <a:t>build trust by safeguarding their data and rights.</a:t>
            </a:r>
          </a:p>
          <a:p>
            <a:r>
              <a:rPr lang="en-US" b="0" dirty="0"/>
              <a:t>Promote Inclusivity and Justice:</a:t>
            </a:r>
          </a:p>
          <a:p>
            <a:pPr>
              <a:buFont typeface="Arial" panose="020B0604020202020204" pitchFamily="34" charset="0"/>
              <a:buChar char="•"/>
            </a:pPr>
            <a:r>
              <a:rPr lang="en-US" b="0" dirty="0"/>
              <a:t>Strive for inclusive research that represents diverse user groups and ensures equitable treatment, leading to more innovative and effective designs.</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Informed Consent: Participants need to know what the research involves and how their data will be used to make an informed decision to participate.</a:t>
            </a:r>
          </a:p>
          <a:p>
            <a:r>
              <a:t>Privacy and Confidentiality: Respecting participant data by anonymizing it and securing storage to protect against breaches.</a:t>
            </a:r>
          </a:p>
          <a:p>
            <a:r>
              <a:t>Non-Maleficence: Design studies to minimize risks and prevent harm, such as psychological distress or misuse of personal data.</a:t>
            </a:r>
          </a:p>
          <a:p>
            <a:r>
              <a:t>Beneficence: Research should aim to contribute positively, providing benefits like improved user experiences or societal advancements.</a:t>
            </a:r>
          </a:p>
          <a:p>
            <a:r>
              <a:t>Justice: Ensure research inclusivity, representing diverse demographics fairly and avoiding exploitation or discrimination.</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Define informed consent as the process of providing participants with all necessary information to make a voluntary decision about their involvement.</a:t>
            </a:r>
          </a:p>
          <a:p>
            <a:r>
              <a:rPr dirty="0"/>
              <a:t>Explain the steps:</a:t>
            </a:r>
          </a:p>
          <a:p>
            <a:r>
              <a:rPr dirty="0"/>
              <a:t>  - Purpose: Clearly state why the research is being conducted.</a:t>
            </a:r>
          </a:p>
          <a:p>
            <a:r>
              <a:rPr dirty="0"/>
              <a:t>  - Process: Outline what participants will do and what data will be collected.</a:t>
            </a:r>
          </a:p>
          <a:p>
            <a:r>
              <a:rPr dirty="0"/>
              <a:t>  - Rights: Inform participants they can withdraw at any time without penalty.</a:t>
            </a: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Explain that as UX research increasingly influences product design and user interactions, ethical considerations are critical to ensure trust and integrity.</a:t>
            </a:r>
          </a:p>
          <a:p>
            <a:r>
              <a:rPr dirty="0"/>
              <a:t>Discuss that unethical practices can lead to privacy violations, data misuse, and participant harm, which can result in user distrust and legal consequences.</a:t>
            </a:r>
          </a:p>
          <a:p>
            <a:r>
              <a:rPr dirty="0"/>
              <a:t>Highlight the Facebook emotional contagion study: In 2014, Facebook manipulated the news feeds of nearly 700,000 users to study emotional contagion without their consent. The study faced significant backlash because users were unaware of their participation and potential emotional manipulation, leading to trust issues and questions about Facebook's ethical standards.</a:t>
            </a:r>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1014587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Emphasize the importance of privacy, noting that breaches can lead to personal harm and legal issues.</a:t>
            </a:r>
          </a:p>
          <a:p>
            <a:r>
              <a:t>Techniques for confidentiality:</a:t>
            </a:r>
          </a:p>
          <a:p>
            <a:r>
              <a:t>  - Anonymizing data by removing identifying information to protect participant identities.</a:t>
            </a:r>
          </a:p>
          <a:p>
            <a:r>
              <a:t>  - Secure data storage using encryption and secure servers.</a:t>
            </a:r>
          </a:p>
          <a:p>
            <a:r>
              <a:t>  - Limiting access to data to only essential team members.</a:t>
            </a:r>
          </a:p>
          <a:p>
            <a:r>
              <a:t>Discuss legal frameworks:</a:t>
            </a:r>
          </a:p>
          <a:p>
            <a:r>
              <a:t>  - GDPR: General Data Protection Regulation, a regulation in EU law on data protection and privacy.</a:t>
            </a:r>
          </a:p>
          <a:p>
            <a:r>
              <a:t>  - CCPA: California Consumer Privacy Act, a state statute intended to enhance privacy rights and consumer protection for residents of California.</a:t>
            </a:r>
          </a:p>
          <a:p>
            <a:r>
              <a:t>Highlight the need for robust privacy practices to comply with these regulations and protect participants.</a:t>
            </a: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Developed by Aleksandr Kogan, a psychology professor at Cambridge University. The app was a personality quiz that collected data from users and also accessed the data of the users' Facebook friends. This method exploited Facebook's API, which at the time allowed apps to collect extensive data not only from users who installed the app but also from their friends.</a:t>
            </a:r>
            <a:r>
              <a:rPr dirty="0"/>
              <a:t>.</a:t>
            </a:r>
            <a:endParaRPr lang="en-US" dirty="0"/>
          </a:p>
          <a:p>
            <a:endParaRPr lang="en-US" dirty="0"/>
          </a:p>
          <a:p>
            <a:r>
              <a:rPr lang="en-US" dirty="0"/>
              <a:t>which used it to build detailed psychological profiles of users. These profiles were then allegedly used to influence voter behavior through targeted political advertising during the 2016 U.S. presidential election and the Brexit referendum. The data allowed Cambridge Analytica to deliver highly personalized political ads to sway public opinion.</a:t>
            </a:r>
          </a:p>
          <a:p>
            <a:endParaRPr lang="en-US" dirty="0"/>
          </a:p>
          <a:p>
            <a:r>
              <a:rPr lang="en-US" dirty="0"/>
              <a:t>Following the scandal, Facebook faced multiple investigations and lawsuits. The U.S. Federal Trade Commission (FTC) fined Facebook $5 billion, the largest fine ever imposed for violating consumer privacy. Additionally, new regulations, such as the General Data Protection Regulation (GDPR) in the European Union, were reinforced to better protect user data.</a:t>
            </a:r>
          </a:p>
          <a:p>
            <a:endParaRPr lang="en-US" dirty="0"/>
          </a:p>
          <a:p>
            <a:r>
              <a:rPr lang="en-US" dirty="0"/>
              <a:t>In response to the scandal, Facebook made several changes to its platform and data policies. It restricted the amount of data that third-party apps could access and increased transparency regarding data collection and use. Additionally, Cambridge Analytica ceased operations in 2018 amid growing scrutiny and legal challenges.</a:t>
            </a:r>
          </a:p>
          <a:p>
            <a:endParaRPr lang="en-US" dirty="0"/>
          </a:p>
          <a:p>
            <a:endParaRPr dirty="0"/>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1679845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Identify potential risks such as emotional distress, privacy breaches, and physical discomfort.</a:t>
            </a:r>
          </a:p>
          <a:p>
            <a:r>
              <a:rPr dirty="0"/>
              <a:t>Mitigate risks by:</a:t>
            </a:r>
          </a:p>
          <a:p>
            <a:r>
              <a:rPr dirty="0"/>
              <a:t>  - Designing studies to minimize invasiveness and ensuring they are ethically reviewed.</a:t>
            </a:r>
          </a:p>
          <a:p>
            <a:r>
              <a:rPr dirty="0"/>
              <a:t>  - Pilot testing to identify unforeseen issues.</a:t>
            </a:r>
          </a:p>
          <a:p>
            <a:r>
              <a:rPr dirty="0"/>
              <a:t>  - Including debriefing sessions to address any discomfort participants might experience.</a:t>
            </a:r>
            <a:endParaRPr lang="en-US" dirty="0"/>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3DC0A-468C-0424-0D93-7640F592C2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C1A882-1166-8E4F-A078-B2CE533759A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7735424-B1A4-F638-FBF5-50536BB976AE}"/>
              </a:ext>
            </a:extLst>
          </p:cNvPr>
          <p:cNvSpPr>
            <a:spLocks noGrp="1"/>
          </p:cNvSpPr>
          <p:nvPr>
            <p:ph type="body" sz="quarter" idx="3"/>
          </p:nvPr>
        </p:nvSpPr>
        <p:spPr/>
        <p:txBody>
          <a:bodyPr/>
          <a:lstStyle/>
          <a:p>
            <a:endParaRPr lang="en-US" dirty="0"/>
          </a:p>
        </p:txBody>
      </p:sp>
      <p:sp>
        <p:nvSpPr>
          <p:cNvPr id="4" name="Slide Number Placeholder 3">
            <a:extLst>
              <a:ext uri="{FF2B5EF4-FFF2-40B4-BE49-F238E27FC236}">
                <a16:creationId xmlns:a16="http://schemas.microsoft.com/office/drawing/2014/main" id="{EA7E2F5B-6146-DC48-A580-221C7F544DE3}"/>
              </a:ext>
            </a:extLst>
          </p:cNvPr>
          <p:cNvSpPr>
            <a:spLocks noGrp="1"/>
          </p:cNvSpPr>
          <p:nvPr>
            <p:ph type="sldNum" sz="quarter" idx="5"/>
          </p:nvPr>
        </p:nvSpPr>
        <p:spPr/>
      </p:sp>
    </p:spTree>
    <p:extLst>
      <p:ext uri="{BB962C8B-B14F-4D97-AF65-F5344CB8AC3E}">
        <p14:creationId xmlns:p14="http://schemas.microsoft.com/office/powerpoint/2010/main" val="2126281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lang="en-US" b="0" dirty="0"/>
          </a:p>
          <a:p>
            <a:r>
              <a:rPr lang="en-US" b="0" dirty="0"/>
              <a:t>Example: Google's 2018 "Selfish Ledger" Concept Video</a:t>
            </a:r>
          </a:p>
          <a:p>
            <a:r>
              <a:rPr lang="en-US" b="0" dirty="0"/>
              <a:t>Overview: In 2018, a leaked internal video from Google titled "The Selfish Ledger" presented a dystopian vision of how user data could be used for behavior modification. The video was intended as a thought experiment for internal use but raised significant ethical concerns.</a:t>
            </a:r>
          </a:p>
          <a:p>
            <a:r>
              <a:rPr lang="en-US" b="0" dirty="0"/>
              <a:t>Deception: The video depicted a scenario where Google could use its vast amounts of user data to influence and guide user behavior towards specific outcomes, effectively altering user behavior for perceived societal good. Although this was a conceptual and speculative project, it was presented in a way that suggested the possibility of real-world application.</a:t>
            </a:r>
          </a:p>
          <a:p>
            <a:r>
              <a:rPr lang="en-US" b="0" dirty="0"/>
              <a:t>Ethical Issues:</a:t>
            </a:r>
          </a:p>
          <a:p>
            <a:pPr>
              <a:buFont typeface="Arial" panose="020B0604020202020204" pitchFamily="34" charset="0"/>
              <a:buChar char="•"/>
            </a:pPr>
            <a:r>
              <a:rPr lang="en-US" b="0" dirty="0"/>
              <a:t>Manipulation: The concept suggested manipulating user behavior without their explicit consent.</a:t>
            </a:r>
          </a:p>
          <a:p>
            <a:pPr>
              <a:buFont typeface="Arial" panose="020B0604020202020204" pitchFamily="34" charset="0"/>
              <a:buChar char="•"/>
            </a:pPr>
            <a:r>
              <a:rPr lang="en-US" b="0" dirty="0"/>
              <a:t>Privacy Concerns: It highlighted the potential for invasive data collection and use.</a:t>
            </a:r>
          </a:p>
          <a:p>
            <a:pPr>
              <a:buFont typeface="Arial" panose="020B0604020202020204" pitchFamily="34" charset="0"/>
              <a:buChar char="•"/>
            </a:pPr>
            <a:r>
              <a:rPr lang="en-US" b="0" dirty="0"/>
              <a:t>Lack of Transparency: Users were not made aware of the potential for such extensive use of their data.</a:t>
            </a:r>
          </a:p>
          <a:p>
            <a:endParaRPr dirty="0"/>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1746683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9E25F-E761-DD05-1721-388CA3101644}"/>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6C18C89-80B9-3D01-1815-EB6063DCDD2D}"/>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D8A8A29-A18B-0ABF-1879-B671C29493D1}"/>
              </a:ext>
            </a:extLst>
          </p:cNvPr>
          <p:cNvSpPr>
            <a:spLocks noGrp="1"/>
          </p:cNvSpPr>
          <p:nvPr>
            <p:ph type="dt" sz="half" idx="10"/>
          </p:nvPr>
        </p:nvSpPr>
        <p:spPr/>
        <p:txBody>
          <a:bodyPr/>
          <a:lstStyle/>
          <a:p>
            <a:fld id="{5BCAD085-E8A6-8845-BD4E-CB4CCA059FC4}" type="datetimeFigureOut">
              <a:rPr lang="en-US" smtClean="0"/>
              <a:t>6/10/2025</a:t>
            </a:fld>
            <a:endParaRPr lang="en-US"/>
          </a:p>
        </p:txBody>
      </p:sp>
      <p:sp>
        <p:nvSpPr>
          <p:cNvPr id="5" name="Footer Placeholder 4">
            <a:extLst>
              <a:ext uri="{FF2B5EF4-FFF2-40B4-BE49-F238E27FC236}">
                <a16:creationId xmlns:a16="http://schemas.microsoft.com/office/drawing/2014/main" id="{BD95D93E-916E-B7F2-F7B7-49CEEAD408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8761D-2371-565F-7DBF-2DBF214CECEA}"/>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30794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D9BFD-2C23-A66D-6B1F-4DC9E64B2E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E2BC9D-2087-B90D-F1A4-0CE24302C3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8C9E44-8EF4-E070-8E27-5E2166154EDF}"/>
              </a:ext>
            </a:extLst>
          </p:cNvPr>
          <p:cNvSpPr>
            <a:spLocks noGrp="1"/>
          </p:cNvSpPr>
          <p:nvPr>
            <p:ph type="dt" sz="half" idx="10"/>
          </p:nvPr>
        </p:nvSpPr>
        <p:spPr/>
        <p:txBody>
          <a:bodyPr/>
          <a:lstStyle/>
          <a:p>
            <a:fld id="{5BCAD085-E8A6-8845-BD4E-CB4CCA059FC4}" type="datetimeFigureOut">
              <a:rPr lang="en-US" smtClean="0"/>
              <a:t>6/10/2025</a:t>
            </a:fld>
            <a:endParaRPr lang="en-US"/>
          </a:p>
        </p:txBody>
      </p:sp>
      <p:sp>
        <p:nvSpPr>
          <p:cNvPr id="5" name="Footer Placeholder 4">
            <a:extLst>
              <a:ext uri="{FF2B5EF4-FFF2-40B4-BE49-F238E27FC236}">
                <a16:creationId xmlns:a16="http://schemas.microsoft.com/office/drawing/2014/main" id="{49168F04-4515-D300-ADF7-B07DD6D5E7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F09CD3-7356-AC3C-4F2A-99ECB19212AA}"/>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35707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E88F38-BA95-CDB0-87CD-C27432904C6D}"/>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64199E-721D-352F-D40A-A53CDB658402}"/>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E87803-3B6C-82A2-0FF0-739AF556DA5F}"/>
              </a:ext>
            </a:extLst>
          </p:cNvPr>
          <p:cNvSpPr>
            <a:spLocks noGrp="1"/>
          </p:cNvSpPr>
          <p:nvPr>
            <p:ph type="dt" sz="half" idx="10"/>
          </p:nvPr>
        </p:nvSpPr>
        <p:spPr/>
        <p:txBody>
          <a:bodyPr/>
          <a:lstStyle/>
          <a:p>
            <a:fld id="{5BCAD085-E8A6-8845-BD4E-CB4CCA059FC4}" type="datetimeFigureOut">
              <a:rPr lang="en-US" smtClean="0"/>
              <a:t>6/10/2025</a:t>
            </a:fld>
            <a:endParaRPr lang="en-US"/>
          </a:p>
        </p:txBody>
      </p:sp>
      <p:sp>
        <p:nvSpPr>
          <p:cNvPr id="5" name="Footer Placeholder 4">
            <a:extLst>
              <a:ext uri="{FF2B5EF4-FFF2-40B4-BE49-F238E27FC236}">
                <a16:creationId xmlns:a16="http://schemas.microsoft.com/office/drawing/2014/main" id="{926A6E56-157A-23BA-B71F-9373934E08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F7CF50-F658-E02A-E9B4-9262F6EE8D88}"/>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8796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D17E1-61CC-DDDA-CC2C-F451CBE379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B59276-7B3C-AF09-80DB-A423F80EC4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7BE738-872C-28B6-9A80-2A92D238C58F}"/>
              </a:ext>
            </a:extLst>
          </p:cNvPr>
          <p:cNvSpPr>
            <a:spLocks noGrp="1"/>
          </p:cNvSpPr>
          <p:nvPr>
            <p:ph type="dt" sz="half" idx="10"/>
          </p:nvPr>
        </p:nvSpPr>
        <p:spPr/>
        <p:txBody>
          <a:bodyPr/>
          <a:lstStyle/>
          <a:p>
            <a:fld id="{5BCAD085-E8A6-8845-BD4E-CB4CCA059FC4}" type="datetimeFigureOut">
              <a:rPr lang="en-US" smtClean="0"/>
              <a:t>6/10/2025</a:t>
            </a:fld>
            <a:endParaRPr lang="en-US"/>
          </a:p>
        </p:txBody>
      </p:sp>
      <p:sp>
        <p:nvSpPr>
          <p:cNvPr id="5" name="Footer Placeholder 4">
            <a:extLst>
              <a:ext uri="{FF2B5EF4-FFF2-40B4-BE49-F238E27FC236}">
                <a16:creationId xmlns:a16="http://schemas.microsoft.com/office/drawing/2014/main" id="{6F7D9188-7851-A512-9D69-8AC649C93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F7AEDE-F5E0-2BEA-550D-A14A6D555FDA}"/>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43307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72B4-5E63-0614-9ECF-07BAEFAE245B}"/>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1DB6200-901B-AB69-51E7-8175DEB9407C}"/>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8E06C6-0AF7-AC18-55E6-0E579BBE685A}"/>
              </a:ext>
            </a:extLst>
          </p:cNvPr>
          <p:cNvSpPr>
            <a:spLocks noGrp="1"/>
          </p:cNvSpPr>
          <p:nvPr>
            <p:ph type="dt" sz="half" idx="10"/>
          </p:nvPr>
        </p:nvSpPr>
        <p:spPr/>
        <p:txBody>
          <a:bodyPr/>
          <a:lstStyle/>
          <a:p>
            <a:fld id="{5BCAD085-E8A6-8845-BD4E-CB4CCA059FC4}" type="datetimeFigureOut">
              <a:rPr lang="en-US" smtClean="0"/>
              <a:t>6/10/2025</a:t>
            </a:fld>
            <a:endParaRPr lang="en-US"/>
          </a:p>
        </p:txBody>
      </p:sp>
      <p:sp>
        <p:nvSpPr>
          <p:cNvPr id="5" name="Footer Placeholder 4">
            <a:extLst>
              <a:ext uri="{FF2B5EF4-FFF2-40B4-BE49-F238E27FC236}">
                <a16:creationId xmlns:a16="http://schemas.microsoft.com/office/drawing/2014/main" id="{2755F029-13F1-941D-ED10-E54EA1D1CC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166B44-1ABF-8662-E36A-A4ED89D12A15}"/>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8015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B355E-0F38-D0C7-0F95-85F09A28B7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786829-0BFF-2AE2-36FF-AC4C95DB4F3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C084F2-4124-F01B-D51A-EF75CB8441B4}"/>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F4D8B3A-9167-CE10-5162-0897B72F1825}"/>
              </a:ext>
            </a:extLst>
          </p:cNvPr>
          <p:cNvSpPr>
            <a:spLocks noGrp="1"/>
          </p:cNvSpPr>
          <p:nvPr>
            <p:ph type="dt" sz="half" idx="10"/>
          </p:nvPr>
        </p:nvSpPr>
        <p:spPr/>
        <p:txBody>
          <a:bodyPr/>
          <a:lstStyle/>
          <a:p>
            <a:fld id="{5BCAD085-E8A6-8845-BD4E-CB4CCA059FC4}" type="datetimeFigureOut">
              <a:rPr lang="en-US" smtClean="0"/>
              <a:t>6/10/2025</a:t>
            </a:fld>
            <a:endParaRPr lang="en-US"/>
          </a:p>
        </p:txBody>
      </p:sp>
      <p:sp>
        <p:nvSpPr>
          <p:cNvPr id="6" name="Footer Placeholder 5">
            <a:extLst>
              <a:ext uri="{FF2B5EF4-FFF2-40B4-BE49-F238E27FC236}">
                <a16:creationId xmlns:a16="http://schemas.microsoft.com/office/drawing/2014/main" id="{52241541-5F31-063F-CEC3-3C43B0EEC1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5B1DD2-DA01-D91F-112B-2543E5AD15D5}"/>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137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087B6-CD5A-513E-0241-6C8803B84414}"/>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E0E8D4-B502-2A04-1176-2F9365E4005D}"/>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7B0F549-EFCF-3DBE-2B90-F7F8B239EE8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E6F79-DC58-697F-BCED-B3FF1F5CD27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B6FC16D-2FC9-D8A5-89EC-CA7F101EA86B}"/>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9A5641-9804-626F-1A7C-47008300EE2C}"/>
              </a:ext>
            </a:extLst>
          </p:cNvPr>
          <p:cNvSpPr>
            <a:spLocks noGrp="1"/>
          </p:cNvSpPr>
          <p:nvPr>
            <p:ph type="dt" sz="half" idx="10"/>
          </p:nvPr>
        </p:nvSpPr>
        <p:spPr/>
        <p:txBody>
          <a:bodyPr/>
          <a:lstStyle/>
          <a:p>
            <a:fld id="{5BCAD085-E8A6-8845-BD4E-CB4CCA059FC4}" type="datetimeFigureOut">
              <a:rPr lang="en-US" smtClean="0"/>
              <a:t>6/10/2025</a:t>
            </a:fld>
            <a:endParaRPr lang="en-US"/>
          </a:p>
        </p:txBody>
      </p:sp>
      <p:sp>
        <p:nvSpPr>
          <p:cNvPr id="8" name="Footer Placeholder 7">
            <a:extLst>
              <a:ext uri="{FF2B5EF4-FFF2-40B4-BE49-F238E27FC236}">
                <a16:creationId xmlns:a16="http://schemas.microsoft.com/office/drawing/2014/main" id="{8A00CA16-D3E9-8422-9B56-619FBF9F99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E524E6-40F4-A08D-72D6-20923CF60993}"/>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48694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6A0AA-45EA-48D3-1874-EC310A887C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FA7761-ACC9-C640-BA56-AB513C9B192B}"/>
              </a:ext>
            </a:extLst>
          </p:cNvPr>
          <p:cNvSpPr>
            <a:spLocks noGrp="1"/>
          </p:cNvSpPr>
          <p:nvPr>
            <p:ph type="dt" sz="half" idx="10"/>
          </p:nvPr>
        </p:nvSpPr>
        <p:spPr/>
        <p:txBody>
          <a:bodyPr/>
          <a:lstStyle/>
          <a:p>
            <a:fld id="{5BCAD085-E8A6-8845-BD4E-CB4CCA059FC4}" type="datetimeFigureOut">
              <a:rPr lang="en-US" smtClean="0"/>
              <a:t>6/10/2025</a:t>
            </a:fld>
            <a:endParaRPr lang="en-US"/>
          </a:p>
        </p:txBody>
      </p:sp>
      <p:sp>
        <p:nvSpPr>
          <p:cNvPr id="4" name="Footer Placeholder 3">
            <a:extLst>
              <a:ext uri="{FF2B5EF4-FFF2-40B4-BE49-F238E27FC236}">
                <a16:creationId xmlns:a16="http://schemas.microsoft.com/office/drawing/2014/main" id="{DF161222-6929-9AD8-9369-9023463195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9F68EF-646A-A348-C75F-B9DFDF7408F8}"/>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62752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3512F8-7A9B-9A0F-679A-24B6E980B03C}"/>
              </a:ext>
            </a:extLst>
          </p:cNvPr>
          <p:cNvSpPr>
            <a:spLocks noGrp="1"/>
          </p:cNvSpPr>
          <p:nvPr>
            <p:ph type="dt" sz="half" idx="10"/>
          </p:nvPr>
        </p:nvSpPr>
        <p:spPr/>
        <p:txBody>
          <a:bodyPr/>
          <a:lstStyle/>
          <a:p>
            <a:fld id="{5BCAD085-E8A6-8845-BD4E-CB4CCA059FC4}" type="datetimeFigureOut">
              <a:rPr lang="en-US" smtClean="0"/>
              <a:t>6/10/2025</a:t>
            </a:fld>
            <a:endParaRPr lang="en-US"/>
          </a:p>
        </p:txBody>
      </p:sp>
      <p:sp>
        <p:nvSpPr>
          <p:cNvPr id="3" name="Footer Placeholder 2">
            <a:extLst>
              <a:ext uri="{FF2B5EF4-FFF2-40B4-BE49-F238E27FC236}">
                <a16:creationId xmlns:a16="http://schemas.microsoft.com/office/drawing/2014/main" id="{1C1EE1F4-9775-22AE-9A9F-77B91C221D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F5EA05-8443-026C-8410-136A57F5CAC6}"/>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72721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D221-BCBC-57CC-8A07-DE9A3F91D1D8}"/>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92E1F71-036E-8D95-6A7E-D60F77813AB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3F88EE-B120-3360-0871-3623E50FEFE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FF1444D-EC2E-1A31-AFAA-545D9C616AA4}"/>
              </a:ext>
            </a:extLst>
          </p:cNvPr>
          <p:cNvSpPr>
            <a:spLocks noGrp="1"/>
          </p:cNvSpPr>
          <p:nvPr>
            <p:ph type="dt" sz="half" idx="10"/>
          </p:nvPr>
        </p:nvSpPr>
        <p:spPr/>
        <p:txBody>
          <a:bodyPr/>
          <a:lstStyle/>
          <a:p>
            <a:fld id="{5BCAD085-E8A6-8845-BD4E-CB4CCA059FC4}" type="datetimeFigureOut">
              <a:rPr lang="en-US" smtClean="0"/>
              <a:t>6/10/2025</a:t>
            </a:fld>
            <a:endParaRPr lang="en-US"/>
          </a:p>
        </p:txBody>
      </p:sp>
      <p:sp>
        <p:nvSpPr>
          <p:cNvPr id="6" name="Footer Placeholder 5">
            <a:extLst>
              <a:ext uri="{FF2B5EF4-FFF2-40B4-BE49-F238E27FC236}">
                <a16:creationId xmlns:a16="http://schemas.microsoft.com/office/drawing/2014/main" id="{2E854CBB-189C-92A1-3F16-8628AE81B8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AB0DC3-74ED-4A21-9F8B-72EA01B113E7}"/>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35998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BCB5-D685-25C3-AB25-75360C0FBC7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B4EA64DF-11A4-5E9D-F257-C3CC658D07EA}"/>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3BE37F1-6FCD-897B-1CE0-37EAA0845E8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8027015-7507-4F58-B733-92FE50DD6E78}"/>
              </a:ext>
            </a:extLst>
          </p:cNvPr>
          <p:cNvSpPr>
            <a:spLocks noGrp="1"/>
          </p:cNvSpPr>
          <p:nvPr>
            <p:ph type="dt" sz="half" idx="10"/>
          </p:nvPr>
        </p:nvSpPr>
        <p:spPr/>
        <p:txBody>
          <a:bodyPr/>
          <a:lstStyle/>
          <a:p>
            <a:fld id="{5BCAD085-E8A6-8845-BD4E-CB4CCA059FC4}" type="datetimeFigureOut">
              <a:rPr lang="en-US" smtClean="0"/>
              <a:t>6/10/2025</a:t>
            </a:fld>
            <a:endParaRPr lang="en-US"/>
          </a:p>
        </p:txBody>
      </p:sp>
      <p:sp>
        <p:nvSpPr>
          <p:cNvPr id="6" name="Footer Placeholder 5">
            <a:extLst>
              <a:ext uri="{FF2B5EF4-FFF2-40B4-BE49-F238E27FC236}">
                <a16:creationId xmlns:a16="http://schemas.microsoft.com/office/drawing/2014/main" id="{DF6BE1E1-9A2E-95E7-BD40-B04C08BF94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3011D-2947-D51C-7C54-88B709DD461D}"/>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61587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8F888A-E1A0-9B10-CDDC-4E77A3D8725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BD1BD1-6B66-5E06-D44B-1D46CA4BB38D}"/>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7C8060-15BD-A074-F3F6-89D1C8F71DC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5BCAD085-E8A6-8845-BD4E-CB4CCA059FC4}" type="datetimeFigureOut">
              <a:rPr lang="en-US" smtClean="0"/>
              <a:t>6/10/2025</a:t>
            </a:fld>
            <a:endParaRPr lang="en-US"/>
          </a:p>
        </p:txBody>
      </p:sp>
      <p:sp>
        <p:nvSpPr>
          <p:cNvPr id="5" name="Footer Placeholder 4">
            <a:extLst>
              <a:ext uri="{FF2B5EF4-FFF2-40B4-BE49-F238E27FC236}">
                <a16:creationId xmlns:a16="http://schemas.microsoft.com/office/drawing/2014/main" id="{08087741-249F-85CF-901C-B3423B34E6D0}"/>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52E35D8-B815-A682-CEAE-71438E55164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3801282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techtimes.com/articles/228053/20180518/googles-leaked-internal-video-the-selfish-ledger-shows-how-a-population-could-be-controlled-by-data.ht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theverge.com/2018/5/17/17344250/google-x-selfish-ledger-video-data-privacy"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enderedinnovations.stanford.edu/case-studies/crash.html#tabs-2"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media.defense.gov/2010/Jul/08/2000345087/-1/-1/0/500101-F-7892W-004.JPG" TargetMode="External"/><Relationship Id="rId5" Type="http://schemas.openxmlformats.org/officeDocument/2006/relationships/image" Target="../media/image12.png"/><Relationship Id="rId4" Type="http://schemas.openxmlformats.org/officeDocument/2006/relationships/hyperlink" Target="https://www.svt.se/nyheter/lokalt/ost/svenska-forskare-visar-upp-varldens-forsta-kvinnliga-krockdocka"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iki.mozilla.org/Firefox/Shield/Heartbeat#:~:text=Heartbeat%20provides%20real%2Dtime%20understanding,that%20into%20future%20Firefox%20release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xbox.com/en-US/accessories/controllers/xbox-adaptive-controller"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ideo" Target="https://www.youtube.com/embed/GKW7cg45EwY?feature=oembed" TargetMode="Externa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journals.sagepub.com/doi/full/10.1177/174701611557953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1141522" y="1209220"/>
            <a:ext cx="6860955" cy="2337238"/>
          </a:xfrm>
        </p:spPr>
        <p:txBody>
          <a:bodyPr anchor="b">
            <a:normAutofit/>
          </a:bodyPr>
          <a:lstStyle/>
          <a:p>
            <a:r>
              <a:rPr lang="en-US" sz="4900" dirty="0">
                <a:solidFill>
                  <a:srgbClr val="FFFFFF"/>
                </a:solidFill>
              </a:rPr>
              <a:t>Ethics in UX Research</a:t>
            </a:r>
          </a:p>
        </p:txBody>
      </p:sp>
      <p:sp>
        <p:nvSpPr>
          <p:cNvPr id="5" name="Subtitle 4">
            <a:extLst>
              <a:ext uri="{FF2B5EF4-FFF2-40B4-BE49-F238E27FC236}">
                <a16:creationId xmlns:a16="http://schemas.microsoft.com/office/drawing/2014/main" id="{7C369C1C-19B6-7926-2AD3-82C823560B50}"/>
              </a:ext>
            </a:extLst>
          </p:cNvPr>
          <p:cNvSpPr>
            <a:spLocks noGrp="1"/>
          </p:cNvSpPr>
          <p:nvPr>
            <p:ph type="subTitle" idx="1"/>
          </p:nvPr>
        </p:nvSpPr>
        <p:spPr>
          <a:xfrm>
            <a:off x="1141522" y="3605577"/>
            <a:ext cx="6860955" cy="1324303"/>
          </a:xfrm>
        </p:spPr>
        <p:txBody>
          <a:bodyPr anchor="t">
            <a:normAutofit/>
          </a:bodyPr>
          <a:lstStyle/>
          <a:p>
            <a:endParaRPr lang="en-US" sz="1700">
              <a:solidFill>
                <a:srgbClr val="FFFFFF"/>
              </a:solidFill>
            </a:endParaRPr>
          </a:p>
        </p:txBody>
      </p:sp>
      <p:sp>
        <p:nvSpPr>
          <p:cNvPr id="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401" y="2383077"/>
            <a:ext cx="113652"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3273" y="2265467"/>
            <a:ext cx="10427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68625" y="2537201"/>
            <a:ext cx="95786"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039" y="2832967"/>
            <a:ext cx="71820"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9199" y="2803988"/>
            <a:ext cx="68354"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053" y="3242499"/>
            <a:ext cx="81469"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9141714"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8" name="Rectangle 1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n-US" sz="3500" dirty="0"/>
              <a:t>Google’s Selfish Ledger (2018)</a:t>
            </a:r>
          </a:p>
        </p:txBody>
      </p:sp>
      <p:sp>
        <p:nvSpPr>
          <p:cNvPr id="3" name="Content Placeholder 2"/>
          <p:cNvSpPr>
            <a:spLocks noGrp="1"/>
          </p:cNvSpPr>
          <p:nvPr>
            <p:ph idx="1"/>
          </p:nvPr>
        </p:nvSpPr>
        <p:spPr>
          <a:xfrm>
            <a:off x="571351" y="2743200"/>
            <a:ext cx="3485179" cy="3613149"/>
          </a:xfrm>
        </p:spPr>
        <p:txBody>
          <a:bodyPr anchor="ctr">
            <a:normAutofit/>
          </a:bodyPr>
          <a:lstStyle/>
          <a:p>
            <a:r>
              <a:rPr lang="en-US" sz="2400" dirty="0">
                <a:hlinkClick r:id="rId3"/>
              </a:rPr>
              <a:t>Leaked “concept” video </a:t>
            </a:r>
            <a:r>
              <a:rPr lang="en-US" sz="2400" dirty="0"/>
              <a:t>showing how user data could be used to modify behavior for “societal good”.</a:t>
            </a:r>
          </a:p>
        </p:txBody>
      </p:sp>
      <p:pic>
        <p:nvPicPr>
          <p:cNvPr id="6" name="Picture 5">
            <a:extLst>
              <a:ext uri="{FF2B5EF4-FFF2-40B4-BE49-F238E27FC236}">
                <a16:creationId xmlns:a16="http://schemas.microsoft.com/office/drawing/2014/main" id="{AA16066A-9FD4-F19E-17EC-FC6EC489A2E9}"/>
              </a:ext>
            </a:extLst>
          </p:cNvPr>
          <p:cNvPicPr>
            <a:picLocks noChangeAspect="1"/>
          </p:cNvPicPr>
          <p:nvPr/>
        </p:nvPicPr>
        <p:blipFill>
          <a:blip r:embed="rId4"/>
          <a:stretch>
            <a:fillRect/>
          </a:stretch>
        </p:blipFill>
        <p:spPr>
          <a:xfrm>
            <a:off x="4348015" y="3314572"/>
            <a:ext cx="4696596" cy="3231098"/>
          </a:xfrm>
          <a:prstGeom prst="rect">
            <a:avLst/>
          </a:prstGeom>
        </p:spPr>
      </p:pic>
      <p:pic>
        <p:nvPicPr>
          <p:cNvPr id="8" name="Picture 7">
            <a:extLst>
              <a:ext uri="{FF2B5EF4-FFF2-40B4-BE49-F238E27FC236}">
                <a16:creationId xmlns:a16="http://schemas.microsoft.com/office/drawing/2014/main" id="{6C3EEBB1-D69F-A49B-B557-946B4D951FF3}"/>
              </a:ext>
            </a:extLst>
          </p:cNvPr>
          <p:cNvPicPr>
            <a:picLocks noChangeAspect="1"/>
          </p:cNvPicPr>
          <p:nvPr/>
        </p:nvPicPr>
        <p:blipFill>
          <a:blip r:embed="rId5"/>
          <a:stretch>
            <a:fillRect/>
          </a:stretch>
        </p:blipFill>
        <p:spPr>
          <a:xfrm>
            <a:off x="4407021" y="146996"/>
            <a:ext cx="4518511" cy="3020580"/>
          </a:xfrm>
          <a:prstGeom prst="rect">
            <a:avLst/>
          </a:prstGeom>
        </p:spPr>
      </p:pic>
      <p:sp>
        <p:nvSpPr>
          <p:cNvPr id="9" name="TextBox 8">
            <a:extLst>
              <a:ext uri="{FF2B5EF4-FFF2-40B4-BE49-F238E27FC236}">
                <a16:creationId xmlns:a16="http://schemas.microsoft.com/office/drawing/2014/main" id="{80360264-31D1-16EF-CE29-A9C244770CB9}"/>
              </a:ext>
            </a:extLst>
          </p:cNvPr>
          <p:cNvSpPr txBox="1"/>
          <p:nvPr/>
        </p:nvSpPr>
        <p:spPr>
          <a:xfrm>
            <a:off x="4407021" y="6508000"/>
            <a:ext cx="2996232" cy="276999"/>
          </a:xfrm>
          <a:prstGeom prst="rect">
            <a:avLst/>
          </a:prstGeom>
          <a:noFill/>
        </p:spPr>
        <p:txBody>
          <a:bodyPr wrap="square" rtlCol="0">
            <a:spAutoFit/>
          </a:bodyPr>
          <a:lstStyle/>
          <a:p>
            <a:r>
              <a:rPr lang="en-US" sz="1200" dirty="0"/>
              <a:t>Images from </a:t>
            </a:r>
            <a:r>
              <a:rPr lang="en-US" sz="1200" dirty="0">
                <a:hlinkClick r:id="rId6"/>
              </a:rPr>
              <a:t>The Verge</a:t>
            </a:r>
            <a:endParaRPr lang="en-US" sz="1200" dirty="0"/>
          </a:p>
        </p:txBody>
      </p:sp>
    </p:spTree>
    <p:extLst>
      <p:ext uri="{BB962C8B-B14F-4D97-AF65-F5344CB8AC3E}">
        <p14:creationId xmlns:p14="http://schemas.microsoft.com/office/powerpoint/2010/main" val="2945189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43" name="Rectangle 4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n-US" sz="3500"/>
              <a:t>Beneficence in UX Research (Try to do good stuff!)</a:t>
            </a:r>
          </a:p>
        </p:txBody>
      </p:sp>
      <p:sp>
        <p:nvSpPr>
          <p:cNvPr id="15" name="Content Placeholder 2"/>
          <p:cNvSpPr>
            <a:spLocks noGrp="1"/>
          </p:cNvSpPr>
          <p:nvPr>
            <p:ph idx="1"/>
          </p:nvPr>
        </p:nvSpPr>
        <p:spPr>
          <a:xfrm>
            <a:off x="571351" y="2743200"/>
            <a:ext cx="3485179" cy="3613149"/>
          </a:xfrm>
        </p:spPr>
        <p:txBody>
          <a:bodyPr anchor="ctr">
            <a:normAutofit/>
          </a:bodyPr>
          <a:lstStyle/>
          <a:p>
            <a:r>
              <a:rPr lang="en-US" sz="2400" dirty="0"/>
              <a:t>Designing research that provides value to participants and society</a:t>
            </a:r>
          </a:p>
          <a:p>
            <a:r>
              <a:rPr lang="en-US" sz="2400" dirty="0"/>
              <a:t>Balancing research goals with participant well-being</a:t>
            </a:r>
          </a:p>
        </p:txBody>
      </p:sp>
      <p:pic>
        <p:nvPicPr>
          <p:cNvPr id="32" name="Picture 31" descr="White bulbs with a yellow one standing out">
            <a:extLst>
              <a:ext uri="{FF2B5EF4-FFF2-40B4-BE49-F238E27FC236}">
                <a16:creationId xmlns:a16="http://schemas.microsoft.com/office/drawing/2014/main" id="{2552D79C-3E7F-DFF5-BE75-F3FB847A9A72}"/>
              </a:ext>
            </a:extLst>
          </p:cNvPr>
          <p:cNvPicPr>
            <a:picLocks noChangeAspect="1"/>
          </p:cNvPicPr>
          <p:nvPr/>
        </p:nvPicPr>
        <p:blipFill>
          <a:blip r:embed="rId3"/>
          <a:srcRect l="19790" r="35659" b="-2"/>
          <a:stretch/>
        </p:blipFill>
        <p:spPr>
          <a:xfrm>
            <a:off x="4572000" y="1"/>
            <a:ext cx="4577118"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sz="3500" dirty="0"/>
              <a:t>Crash-Test Dummies</a:t>
            </a:r>
          </a:p>
        </p:txBody>
      </p:sp>
      <p:sp>
        <p:nvSpPr>
          <p:cNvPr id="4" name="Content Placeholder 3">
            <a:extLst>
              <a:ext uri="{FF2B5EF4-FFF2-40B4-BE49-F238E27FC236}">
                <a16:creationId xmlns:a16="http://schemas.microsoft.com/office/drawing/2014/main" id="{4CEEDE22-C088-9560-F714-3E21A30DF725}"/>
              </a:ext>
            </a:extLst>
          </p:cNvPr>
          <p:cNvSpPr>
            <a:spLocks noGrp="1"/>
          </p:cNvSpPr>
          <p:nvPr>
            <p:ph sz="half" idx="1"/>
          </p:nvPr>
        </p:nvSpPr>
        <p:spPr/>
        <p:txBody>
          <a:bodyPr>
            <a:normAutofit/>
          </a:bodyPr>
          <a:lstStyle/>
          <a:p>
            <a:r>
              <a:rPr lang="en-US" dirty="0"/>
              <a:t>Early crash test dummies were modeled on the 50</a:t>
            </a:r>
            <a:r>
              <a:rPr lang="en-US" baseline="30000" dirty="0"/>
              <a:t>th</a:t>
            </a:r>
            <a:r>
              <a:rPr lang="en-US" dirty="0"/>
              <a:t>-percentile male body.</a:t>
            </a:r>
          </a:p>
          <a:p>
            <a:pPr lvl="1"/>
            <a:r>
              <a:rPr lang="en-US" dirty="0"/>
              <a:t>5’9” and 170lbs</a:t>
            </a:r>
          </a:p>
          <a:p>
            <a:r>
              <a:rPr lang="en-US" dirty="0"/>
              <a:t>Dummies that were supposed to represent the size and shape of children and women were not included until the 1980s.</a:t>
            </a:r>
          </a:p>
          <a:p>
            <a:r>
              <a:rPr lang="en-US" dirty="0"/>
              <a:t>The first </a:t>
            </a:r>
            <a:r>
              <a:rPr lang="en-US" dirty="0">
                <a:hlinkClick r:id="rId3"/>
              </a:rPr>
              <a:t>female 50</a:t>
            </a:r>
            <a:r>
              <a:rPr lang="en-US" baseline="30000" dirty="0">
                <a:hlinkClick r:id="rId3"/>
              </a:rPr>
              <a:t>th</a:t>
            </a:r>
            <a:r>
              <a:rPr lang="en-US" dirty="0">
                <a:hlinkClick r:id="rId3"/>
              </a:rPr>
              <a:t> percentile dummy</a:t>
            </a:r>
            <a:r>
              <a:rPr lang="en-US" dirty="0"/>
              <a:t> was not tested until </a:t>
            </a:r>
            <a:r>
              <a:rPr lang="en-US" dirty="0">
                <a:hlinkClick r:id="rId4"/>
              </a:rPr>
              <a:t>2023</a:t>
            </a:r>
            <a:r>
              <a:rPr lang="en-US" dirty="0"/>
              <a:t>!</a:t>
            </a:r>
          </a:p>
        </p:txBody>
      </p:sp>
      <p:pic>
        <p:nvPicPr>
          <p:cNvPr id="8" name="Content Placeholder 7">
            <a:extLst>
              <a:ext uri="{FF2B5EF4-FFF2-40B4-BE49-F238E27FC236}">
                <a16:creationId xmlns:a16="http://schemas.microsoft.com/office/drawing/2014/main" id="{F9A5407D-6FD8-7D80-0B68-30C424E021A6}"/>
              </a:ext>
            </a:extLst>
          </p:cNvPr>
          <p:cNvPicPr>
            <a:picLocks noGrp="1" noChangeAspect="1"/>
          </p:cNvPicPr>
          <p:nvPr>
            <p:ph sz="half" idx="2"/>
          </p:nvPr>
        </p:nvPicPr>
        <p:blipFill>
          <a:blip r:embed="rId5"/>
          <a:stretch>
            <a:fillRect/>
          </a:stretch>
        </p:blipFill>
        <p:spPr>
          <a:xfrm>
            <a:off x="5218845" y="836718"/>
            <a:ext cx="3383288" cy="5438812"/>
          </a:xfrm>
        </p:spPr>
      </p:pic>
      <p:sp>
        <p:nvSpPr>
          <p:cNvPr id="10" name="TextBox 9">
            <a:extLst>
              <a:ext uri="{FF2B5EF4-FFF2-40B4-BE49-F238E27FC236}">
                <a16:creationId xmlns:a16="http://schemas.microsoft.com/office/drawing/2014/main" id="{54122EB3-1566-C779-4B8A-737B608063E5}"/>
              </a:ext>
            </a:extLst>
          </p:cNvPr>
          <p:cNvSpPr txBox="1"/>
          <p:nvPr/>
        </p:nvSpPr>
        <p:spPr>
          <a:xfrm>
            <a:off x="5218845" y="6339840"/>
            <a:ext cx="3383288" cy="461665"/>
          </a:xfrm>
          <a:prstGeom prst="rect">
            <a:avLst/>
          </a:prstGeom>
          <a:noFill/>
        </p:spPr>
        <p:txBody>
          <a:bodyPr wrap="square" rtlCol="0">
            <a:spAutoFit/>
          </a:bodyPr>
          <a:lstStyle/>
          <a:p>
            <a:r>
              <a:rPr lang="en-US" sz="1200" dirty="0">
                <a:hlinkClick r:id="rId6"/>
              </a:rPr>
              <a:t>Sierra Sam </a:t>
            </a:r>
            <a:r>
              <a:rPr lang="en-US" sz="1200" dirty="0"/>
              <a:t>(1949) originally developed for testing airplane ejection seats</a:t>
            </a:r>
          </a:p>
        </p:txBody>
      </p:sp>
    </p:spTree>
    <p:extLst>
      <p:ext uri="{BB962C8B-B14F-4D97-AF65-F5344CB8AC3E}">
        <p14:creationId xmlns:p14="http://schemas.microsoft.com/office/powerpoint/2010/main" val="879500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762001"/>
            <a:ext cx="4000647" cy="1708242"/>
          </a:xfrm>
        </p:spPr>
        <p:txBody>
          <a:bodyPr anchor="ctr">
            <a:normAutofit/>
          </a:bodyPr>
          <a:lstStyle/>
          <a:p>
            <a:r>
              <a:rPr lang="en-US" sz="3500" dirty="0"/>
              <a:t>Mozilla’s Heartbeat User Feedback System</a:t>
            </a:r>
          </a:p>
        </p:txBody>
      </p:sp>
      <p:sp>
        <p:nvSpPr>
          <p:cNvPr id="3" name="Content Placeholder 2"/>
          <p:cNvSpPr>
            <a:spLocks noGrp="1"/>
          </p:cNvSpPr>
          <p:nvPr>
            <p:ph idx="1"/>
          </p:nvPr>
        </p:nvSpPr>
        <p:spPr>
          <a:xfrm>
            <a:off x="571350" y="2470244"/>
            <a:ext cx="4000647" cy="3769835"/>
          </a:xfrm>
        </p:spPr>
        <p:txBody>
          <a:bodyPr anchor="ctr">
            <a:normAutofit/>
          </a:bodyPr>
          <a:lstStyle/>
          <a:p>
            <a:r>
              <a:rPr lang="en-US" sz="2400" dirty="0">
                <a:hlinkClick r:id="rId3"/>
              </a:rPr>
              <a:t>Gather real-time user feedback about browsing experience</a:t>
            </a:r>
            <a:endParaRPr lang="en-US" sz="2400" dirty="0"/>
          </a:p>
          <a:p>
            <a:pPr lvl="1"/>
            <a:r>
              <a:rPr lang="en-US" sz="2100" dirty="0"/>
              <a:t>Informed consent</a:t>
            </a:r>
          </a:p>
          <a:p>
            <a:pPr lvl="1"/>
            <a:r>
              <a:rPr lang="en-US" sz="2100" dirty="0"/>
              <a:t>Anonymized feedback and secure data storage</a:t>
            </a:r>
          </a:p>
          <a:p>
            <a:pPr lvl="1"/>
            <a:r>
              <a:rPr lang="en-US" sz="2100" dirty="0"/>
              <a:t>Transparency about project</a:t>
            </a:r>
          </a:p>
          <a:p>
            <a:pPr lvl="1"/>
            <a:r>
              <a:rPr lang="en-US" sz="2100" dirty="0"/>
              <a:t>User-centered design and continuous improvement</a:t>
            </a:r>
          </a:p>
        </p:txBody>
      </p:sp>
      <p:pic>
        <p:nvPicPr>
          <p:cNvPr id="5" name="Picture 4" descr="Cardiogram">
            <a:extLst>
              <a:ext uri="{FF2B5EF4-FFF2-40B4-BE49-F238E27FC236}">
                <a16:creationId xmlns:a16="http://schemas.microsoft.com/office/drawing/2014/main" id="{BC8A2617-C248-E62D-5037-5C0586B12D4D}"/>
              </a:ext>
            </a:extLst>
          </p:cNvPr>
          <p:cNvPicPr>
            <a:picLocks noChangeAspect="1"/>
          </p:cNvPicPr>
          <p:nvPr/>
        </p:nvPicPr>
        <p:blipFill rotWithShape="1">
          <a:blip r:embed="rId4"/>
          <a:srcRect l="26960" r="34308"/>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713286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49" y="290947"/>
            <a:ext cx="4000647" cy="1708242"/>
          </a:xfrm>
        </p:spPr>
        <p:txBody>
          <a:bodyPr anchor="ctr">
            <a:normAutofit/>
          </a:bodyPr>
          <a:lstStyle/>
          <a:p>
            <a:r>
              <a:rPr lang="en-US" sz="3500" dirty="0"/>
              <a:t>Justice in UX Research</a:t>
            </a:r>
          </a:p>
        </p:txBody>
      </p:sp>
      <p:sp>
        <p:nvSpPr>
          <p:cNvPr id="3" name="Content Placeholder 2"/>
          <p:cNvSpPr>
            <a:spLocks noGrp="1"/>
          </p:cNvSpPr>
          <p:nvPr>
            <p:ph idx="1"/>
          </p:nvPr>
        </p:nvSpPr>
        <p:spPr>
          <a:xfrm>
            <a:off x="367146" y="1745674"/>
            <a:ext cx="4204852" cy="4494406"/>
          </a:xfrm>
        </p:spPr>
        <p:txBody>
          <a:bodyPr anchor="ctr">
            <a:normAutofit/>
          </a:bodyPr>
          <a:lstStyle/>
          <a:p>
            <a:r>
              <a:rPr lang="en-US" sz="2400" dirty="0"/>
              <a:t>Ensuring diverse and representative participant samples</a:t>
            </a:r>
          </a:p>
          <a:p>
            <a:pPr lvl="1"/>
            <a:r>
              <a:rPr lang="en-US" sz="2100" dirty="0"/>
              <a:t>Study materials in large print and other languages</a:t>
            </a:r>
          </a:p>
          <a:p>
            <a:pPr lvl="1"/>
            <a:r>
              <a:rPr lang="en-US" sz="2100" dirty="0"/>
              <a:t>Including seniors and others who aren’t tech-savvy</a:t>
            </a:r>
          </a:p>
          <a:p>
            <a:r>
              <a:rPr lang="en-US" sz="2400" dirty="0"/>
              <a:t>Transparency in study reporting and conflicts of interest</a:t>
            </a:r>
          </a:p>
        </p:txBody>
      </p:sp>
      <p:pic>
        <p:nvPicPr>
          <p:cNvPr id="5" name="Picture 4" descr="Glasses on top of a book">
            <a:extLst>
              <a:ext uri="{FF2B5EF4-FFF2-40B4-BE49-F238E27FC236}">
                <a16:creationId xmlns:a16="http://schemas.microsoft.com/office/drawing/2014/main" id="{FB3FC787-09BE-2083-459B-8D185AF7B692}"/>
              </a:ext>
            </a:extLst>
          </p:cNvPr>
          <p:cNvPicPr>
            <a:picLocks noChangeAspect="1"/>
          </p:cNvPicPr>
          <p:nvPr/>
        </p:nvPicPr>
        <p:blipFill rotWithShape="1">
          <a:blip r:embed="rId3"/>
          <a:srcRect l="18041" r="43373" b="-1"/>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639520"/>
            <a:ext cx="2571750" cy="1719072"/>
          </a:xfrm>
        </p:spPr>
        <p:txBody>
          <a:bodyPr anchor="b">
            <a:normAutofit/>
          </a:bodyPr>
          <a:lstStyle/>
          <a:p>
            <a:r>
              <a:rPr lang="en-US" sz="3600"/>
              <a:t>Xbox Adaptive Controller</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3202" y="2807208"/>
            <a:ext cx="2571750" cy="3410712"/>
          </a:xfrm>
        </p:spPr>
        <p:txBody>
          <a:bodyPr anchor="t">
            <a:normAutofit/>
          </a:bodyPr>
          <a:lstStyle/>
          <a:p>
            <a:r>
              <a:rPr lang="en-US" sz="1900">
                <a:hlinkClick r:id="rId3"/>
              </a:rPr>
              <a:t>Designed with extensive input from gamers with disabilities</a:t>
            </a:r>
            <a:endParaRPr lang="en-US" sz="1900"/>
          </a:p>
          <a:p>
            <a:r>
              <a:rPr lang="en-US" sz="1900"/>
              <a:t>Promoting inclusivity in the gaming community</a:t>
            </a:r>
          </a:p>
          <a:p>
            <a:r>
              <a:rPr lang="en-US" sz="1900"/>
              <a:t>Highly customizable to accommodate various physical needs</a:t>
            </a:r>
          </a:p>
        </p:txBody>
      </p:sp>
      <p:pic>
        <p:nvPicPr>
          <p:cNvPr id="6" name="Picture 5">
            <a:extLst>
              <a:ext uri="{FF2B5EF4-FFF2-40B4-BE49-F238E27FC236}">
                <a16:creationId xmlns:a16="http://schemas.microsoft.com/office/drawing/2014/main" id="{7D745A26-7BA8-6144-A1A0-081308561EA4}"/>
              </a:ext>
            </a:extLst>
          </p:cNvPr>
          <p:cNvPicPr>
            <a:picLocks noChangeAspect="1"/>
          </p:cNvPicPr>
          <p:nvPr/>
        </p:nvPicPr>
        <p:blipFill>
          <a:blip r:embed="rId4"/>
          <a:stretch>
            <a:fillRect/>
          </a:stretch>
        </p:blipFill>
        <p:spPr>
          <a:xfrm>
            <a:off x="3490722" y="2018052"/>
            <a:ext cx="5177790" cy="2821895"/>
          </a:xfrm>
          <a:prstGeom prst="rect">
            <a:avLst/>
          </a:prstGeom>
        </p:spPr>
      </p:pic>
    </p:spTree>
    <p:extLst>
      <p:ext uri="{BB962C8B-B14F-4D97-AF65-F5344CB8AC3E}">
        <p14:creationId xmlns:p14="http://schemas.microsoft.com/office/powerpoint/2010/main" val="2129884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4F563A-C1D2-3201-D44D-00DFBD1896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234BA-731C-73B1-032F-687D5E5BE8FC}"/>
              </a:ext>
            </a:extLst>
          </p:cNvPr>
          <p:cNvSpPr>
            <a:spLocks noGrp="1"/>
          </p:cNvSpPr>
          <p:nvPr>
            <p:ph type="title"/>
          </p:nvPr>
        </p:nvSpPr>
        <p:spPr>
          <a:xfrm>
            <a:off x="628650" y="150380"/>
            <a:ext cx="7886700" cy="1325563"/>
          </a:xfrm>
        </p:spPr>
        <p:txBody>
          <a:bodyPr anchor="b">
            <a:normAutofit/>
          </a:bodyPr>
          <a:lstStyle/>
          <a:p>
            <a:r>
              <a:rPr lang="en-US" sz="3600" dirty="0"/>
              <a:t>The World’s First Bionic Drummer</a:t>
            </a:r>
          </a:p>
        </p:txBody>
      </p:sp>
      <p:pic>
        <p:nvPicPr>
          <p:cNvPr id="4" name="Online Media 3" title="Meet the World's First Bionic Drummer">
            <a:hlinkClick r:id="" action="ppaction://media"/>
            <a:extLst>
              <a:ext uri="{FF2B5EF4-FFF2-40B4-BE49-F238E27FC236}">
                <a16:creationId xmlns:a16="http://schemas.microsoft.com/office/drawing/2014/main" id="{B0D6904E-BEFB-644A-D442-67A29252D4A7}"/>
              </a:ext>
            </a:extLst>
          </p:cNvPr>
          <p:cNvPicPr>
            <a:picLocks noGrp="1" noRot="1" noChangeAspect="1"/>
          </p:cNvPicPr>
          <p:nvPr>
            <p:ph idx="1"/>
            <a:videoFile r:link="rId1"/>
          </p:nvPr>
        </p:nvPicPr>
        <p:blipFill>
          <a:blip r:embed="rId4"/>
          <a:stretch>
            <a:fillRect/>
          </a:stretch>
        </p:blipFill>
        <p:spPr>
          <a:xfrm>
            <a:off x="720725" y="1825625"/>
            <a:ext cx="7702550" cy="4351338"/>
          </a:xfrm>
          <a:prstGeom prst="rect">
            <a:avLst/>
          </a:prstGeom>
        </p:spPr>
      </p:pic>
    </p:spTree>
    <p:extLst>
      <p:ext uri="{BB962C8B-B14F-4D97-AF65-F5344CB8AC3E}">
        <p14:creationId xmlns:p14="http://schemas.microsoft.com/office/powerpoint/2010/main" val="31219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639520"/>
            <a:ext cx="2571750" cy="1719072"/>
          </a:xfrm>
        </p:spPr>
        <p:txBody>
          <a:bodyPr anchor="b">
            <a:normAutofit/>
          </a:bodyPr>
          <a:lstStyle/>
          <a:p>
            <a:r>
              <a:rPr lang="en-US" sz="4700"/>
              <a:t>Seeing AI App</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3202" y="2807208"/>
            <a:ext cx="2571750" cy="3410712"/>
          </a:xfrm>
        </p:spPr>
        <p:txBody>
          <a:bodyPr anchor="t">
            <a:normAutofit/>
          </a:bodyPr>
          <a:lstStyle/>
          <a:p>
            <a:r>
              <a:rPr lang="en-US" sz="1900"/>
              <a:t>Mobile app developed through direct feedback from visually impaired users </a:t>
            </a:r>
          </a:p>
          <a:p>
            <a:r>
              <a:rPr lang="en-US" sz="1900"/>
              <a:t>Uses AI to describe people, text and objects to help visually impaired users navigate their environment</a:t>
            </a:r>
          </a:p>
        </p:txBody>
      </p:sp>
      <p:pic>
        <p:nvPicPr>
          <p:cNvPr id="5" name="Picture 4">
            <a:extLst>
              <a:ext uri="{FF2B5EF4-FFF2-40B4-BE49-F238E27FC236}">
                <a16:creationId xmlns:a16="http://schemas.microsoft.com/office/drawing/2014/main" id="{EFC1FD30-7392-CBF0-33A0-DC9BA4996E8F}"/>
              </a:ext>
            </a:extLst>
          </p:cNvPr>
          <p:cNvPicPr>
            <a:picLocks noChangeAspect="1"/>
          </p:cNvPicPr>
          <p:nvPr/>
        </p:nvPicPr>
        <p:blipFill>
          <a:blip r:embed="rId3"/>
          <a:stretch>
            <a:fillRect/>
          </a:stretch>
        </p:blipFill>
        <p:spPr>
          <a:xfrm>
            <a:off x="3490722" y="1875663"/>
            <a:ext cx="5177790" cy="3106673"/>
          </a:xfrm>
          <a:prstGeom prst="rect">
            <a:avLst/>
          </a:prstGeom>
        </p:spPr>
      </p:pic>
    </p:spTree>
    <p:extLst>
      <p:ext uri="{BB962C8B-B14F-4D97-AF65-F5344CB8AC3E}">
        <p14:creationId xmlns:p14="http://schemas.microsoft.com/office/powerpoint/2010/main" val="2705669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762001"/>
            <a:ext cx="4000647" cy="1708242"/>
          </a:xfrm>
        </p:spPr>
        <p:txBody>
          <a:bodyPr anchor="ctr">
            <a:normAutofit/>
          </a:bodyPr>
          <a:lstStyle/>
          <a:p>
            <a:r>
              <a:rPr lang="en-US" sz="3500"/>
              <a:t>Key Takeaways</a:t>
            </a:r>
          </a:p>
        </p:txBody>
      </p:sp>
      <p:sp>
        <p:nvSpPr>
          <p:cNvPr id="3" name="Content Placeholder 2"/>
          <p:cNvSpPr>
            <a:spLocks noGrp="1"/>
          </p:cNvSpPr>
          <p:nvPr>
            <p:ph idx="1"/>
          </p:nvPr>
        </p:nvSpPr>
        <p:spPr>
          <a:xfrm>
            <a:off x="571350" y="2470244"/>
            <a:ext cx="4000647" cy="3769835"/>
          </a:xfrm>
        </p:spPr>
        <p:txBody>
          <a:bodyPr anchor="ctr">
            <a:normAutofit/>
          </a:bodyPr>
          <a:lstStyle/>
          <a:p>
            <a:r>
              <a:rPr lang="en-US" sz="2400" dirty="0"/>
              <a:t>Adhere to core ethical principles</a:t>
            </a:r>
          </a:p>
          <a:p>
            <a:r>
              <a:rPr lang="en-US" sz="2400" dirty="0"/>
              <a:t>Maintain transparency and trust</a:t>
            </a:r>
          </a:p>
          <a:p>
            <a:r>
              <a:rPr lang="en-US" sz="2400" dirty="0"/>
              <a:t>Promote inclusivity and justice</a:t>
            </a:r>
          </a:p>
        </p:txBody>
      </p:sp>
      <p:pic>
        <p:nvPicPr>
          <p:cNvPr id="5" name="Picture 4" descr="A closeup of a key and a keyhole">
            <a:extLst>
              <a:ext uri="{FF2B5EF4-FFF2-40B4-BE49-F238E27FC236}">
                <a16:creationId xmlns:a16="http://schemas.microsoft.com/office/drawing/2014/main" id="{EF64DDA6-D4A0-A2A9-5923-4B421859B75C}"/>
              </a:ext>
            </a:extLst>
          </p:cNvPr>
          <p:cNvPicPr>
            <a:picLocks noChangeAspect="1"/>
          </p:cNvPicPr>
          <p:nvPr/>
        </p:nvPicPr>
        <p:blipFill rotWithShape="1">
          <a:blip r:embed="rId3"/>
          <a:srcRect l="54670" r="6599"/>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n-US" sz="3500"/>
              <a:t>Why Ethics Matter in UX Research</a:t>
            </a:r>
          </a:p>
        </p:txBody>
      </p:sp>
      <p:sp>
        <p:nvSpPr>
          <p:cNvPr id="3" name="Content Placeholder 2"/>
          <p:cNvSpPr>
            <a:spLocks noGrp="1"/>
          </p:cNvSpPr>
          <p:nvPr>
            <p:ph idx="1"/>
          </p:nvPr>
        </p:nvSpPr>
        <p:spPr>
          <a:xfrm>
            <a:off x="571351" y="2743200"/>
            <a:ext cx="3485179" cy="3613149"/>
          </a:xfrm>
        </p:spPr>
        <p:txBody>
          <a:bodyPr anchor="ctr">
            <a:normAutofit/>
          </a:bodyPr>
          <a:lstStyle/>
          <a:p>
            <a:r>
              <a:rPr lang="en-US" sz="2400" dirty="0"/>
              <a:t>UX research increasingly influences product design and user interactions</a:t>
            </a:r>
          </a:p>
          <a:p>
            <a:r>
              <a:rPr lang="en-US" sz="2400" dirty="0"/>
              <a:t>Potential impact of unethical practices on users and businesses</a:t>
            </a:r>
          </a:p>
        </p:txBody>
      </p:sp>
      <p:pic>
        <p:nvPicPr>
          <p:cNvPr id="5" name="Picture 4" descr="Abstract blurred public library with bookshelves">
            <a:extLst>
              <a:ext uri="{FF2B5EF4-FFF2-40B4-BE49-F238E27FC236}">
                <a16:creationId xmlns:a16="http://schemas.microsoft.com/office/drawing/2014/main" id="{57E44CC1-0EA1-6E4A-E8AE-EC649147F073}"/>
              </a:ext>
            </a:extLst>
          </p:cNvPr>
          <p:cNvPicPr>
            <a:picLocks noChangeAspect="1"/>
          </p:cNvPicPr>
          <p:nvPr/>
        </p:nvPicPr>
        <p:blipFill rotWithShape="1">
          <a:blip r:embed="rId3"/>
          <a:srcRect l="16555" r="38894" b="-2"/>
          <a:stretch/>
        </p:blipFill>
        <p:spPr>
          <a:xfrm>
            <a:off x="4572000" y="1"/>
            <a:ext cx="4577118" cy="685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7519" y="741391"/>
            <a:ext cx="3266449" cy="1616203"/>
          </a:xfrm>
        </p:spPr>
        <p:txBody>
          <a:bodyPr anchor="b">
            <a:normAutofit/>
          </a:bodyPr>
          <a:lstStyle/>
          <a:p>
            <a:r>
              <a:rPr lang="en-US" sz="2800"/>
              <a:t>Core Ethical Principles</a:t>
            </a:r>
          </a:p>
        </p:txBody>
      </p:sp>
      <p:sp>
        <p:nvSpPr>
          <p:cNvPr id="3" name="Content Placeholder 2"/>
          <p:cNvSpPr>
            <a:spLocks noGrp="1"/>
          </p:cNvSpPr>
          <p:nvPr>
            <p:ph idx="1"/>
          </p:nvPr>
        </p:nvSpPr>
        <p:spPr>
          <a:xfrm>
            <a:off x="657519" y="2533476"/>
            <a:ext cx="3266448" cy="3447832"/>
          </a:xfrm>
        </p:spPr>
        <p:txBody>
          <a:bodyPr anchor="t">
            <a:normAutofit/>
          </a:bodyPr>
          <a:lstStyle/>
          <a:p>
            <a:r>
              <a:rPr lang="en-US" sz="2400" dirty="0"/>
              <a:t>Informed Consent</a:t>
            </a:r>
          </a:p>
          <a:p>
            <a:r>
              <a:rPr lang="en-US" sz="2400" dirty="0"/>
              <a:t>Privacy and Confidentiality</a:t>
            </a:r>
          </a:p>
          <a:p>
            <a:r>
              <a:rPr lang="en-US" sz="2400" dirty="0"/>
              <a:t>Non-Maleficence (don’t do bad stuff)</a:t>
            </a:r>
          </a:p>
          <a:p>
            <a:r>
              <a:rPr lang="en-US" sz="2400" dirty="0"/>
              <a:t>Beneficence (try to do good stuff)</a:t>
            </a:r>
          </a:p>
          <a:p>
            <a:r>
              <a:rPr lang="en-US" sz="2400" dirty="0"/>
              <a:t>Justice</a:t>
            </a:r>
          </a:p>
        </p:txBody>
      </p:sp>
      <p:pic>
        <p:nvPicPr>
          <p:cNvPr id="5" name="Picture 4" descr="Front steps and columns of a majestic city building">
            <a:extLst>
              <a:ext uri="{FF2B5EF4-FFF2-40B4-BE49-F238E27FC236}">
                <a16:creationId xmlns:a16="http://schemas.microsoft.com/office/drawing/2014/main" id="{8A1A4406-59A9-A9D8-E954-D8E6D628B77E}"/>
              </a:ext>
            </a:extLst>
          </p:cNvPr>
          <p:cNvPicPr>
            <a:picLocks noChangeAspect="1"/>
          </p:cNvPicPr>
          <p:nvPr/>
        </p:nvPicPr>
        <p:blipFill rotWithShape="1">
          <a:blip r:embed="rId3"/>
          <a:srcRect l="26575" r="28924" b="-1"/>
          <a:stretch/>
        </p:blipFill>
        <p:spPr>
          <a:xfrm>
            <a:off x="4572000" y="10"/>
            <a:ext cx="4571999"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82135" y="3792161"/>
            <a:ext cx="1559464" cy="4579735"/>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1580" y="-3760"/>
            <a:ext cx="1632418"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572000" y="5502302"/>
            <a:ext cx="4579735"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770169" y="2939627"/>
            <a:ext cx="2372181"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381001"/>
            <a:ext cx="4000647" cy="1708242"/>
          </a:xfrm>
        </p:spPr>
        <p:txBody>
          <a:bodyPr anchor="ctr">
            <a:normAutofit/>
          </a:bodyPr>
          <a:lstStyle/>
          <a:p>
            <a:r>
              <a:rPr lang="en-US" sz="3500" dirty="0"/>
              <a:t>Obtaining Informed Consent</a:t>
            </a:r>
          </a:p>
        </p:txBody>
      </p:sp>
      <p:sp>
        <p:nvSpPr>
          <p:cNvPr id="3" name="Content Placeholder 2"/>
          <p:cNvSpPr>
            <a:spLocks noGrp="1"/>
          </p:cNvSpPr>
          <p:nvPr>
            <p:ph idx="1"/>
          </p:nvPr>
        </p:nvSpPr>
        <p:spPr>
          <a:xfrm>
            <a:off x="96982" y="2470244"/>
            <a:ext cx="4814454" cy="3769835"/>
          </a:xfrm>
        </p:spPr>
        <p:txBody>
          <a:bodyPr anchor="ctr">
            <a:noAutofit/>
          </a:bodyPr>
          <a:lstStyle/>
          <a:p>
            <a:r>
              <a:rPr lang="en-US" sz="2700" dirty="0"/>
              <a:t>Clear explanation of the research purpose</a:t>
            </a:r>
          </a:p>
          <a:p>
            <a:r>
              <a:rPr lang="en-US" sz="2700" dirty="0"/>
              <a:t>Only deceive if there’s no other alternative</a:t>
            </a:r>
          </a:p>
          <a:p>
            <a:r>
              <a:rPr lang="en-US" sz="2700" dirty="0"/>
              <a:t>Use an IRB</a:t>
            </a:r>
          </a:p>
          <a:p>
            <a:r>
              <a:rPr lang="en-US" sz="2700" dirty="0"/>
              <a:t>Details on what participation involves</a:t>
            </a:r>
          </a:p>
          <a:p>
            <a:r>
              <a:rPr lang="en-US" sz="2700" dirty="0"/>
              <a:t>Rights of the participants (e.g., to withdraw at any time)</a:t>
            </a:r>
          </a:p>
        </p:txBody>
      </p:sp>
      <p:pic>
        <p:nvPicPr>
          <p:cNvPr id="5" name="Picture 4" descr="Pen placed on top of a signature line">
            <a:extLst>
              <a:ext uri="{FF2B5EF4-FFF2-40B4-BE49-F238E27FC236}">
                <a16:creationId xmlns:a16="http://schemas.microsoft.com/office/drawing/2014/main" id="{66B5DC6F-6D1A-F105-F74A-CA13A80F09F7}"/>
              </a:ext>
            </a:extLst>
          </p:cNvPr>
          <p:cNvPicPr>
            <a:picLocks noChangeAspect="1"/>
          </p:cNvPicPr>
          <p:nvPr/>
        </p:nvPicPr>
        <p:blipFill rotWithShape="1">
          <a:blip r:embed="rId3"/>
          <a:srcRect l="55508" r="5615" b="-1"/>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fontScale="90000"/>
          </a:bodyPr>
          <a:lstStyle/>
          <a:p>
            <a:r>
              <a:rPr lang="en-US" sz="3500" dirty="0"/>
              <a:t>Facebook Emotional Contagion Study (2014)</a:t>
            </a:r>
          </a:p>
        </p:txBody>
      </p:sp>
      <p:sp>
        <p:nvSpPr>
          <p:cNvPr id="3" name="Content Placeholder 2"/>
          <p:cNvSpPr>
            <a:spLocks noGrp="1"/>
          </p:cNvSpPr>
          <p:nvPr>
            <p:ph idx="1"/>
          </p:nvPr>
        </p:nvSpPr>
        <p:spPr>
          <a:xfrm>
            <a:off x="74507" y="2743200"/>
            <a:ext cx="4321386" cy="3613149"/>
          </a:xfrm>
        </p:spPr>
        <p:txBody>
          <a:bodyPr anchor="ctr">
            <a:normAutofit fontScale="92500"/>
          </a:bodyPr>
          <a:lstStyle/>
          <a:p>
            <a:pPr lvl="1"/>
            <a:endParaRPr lang="en-US" sz="2400" b="0" i="0" dirty="0">
              <a:solidFill>
                <a:srgbClr val="333333"/>
              </a:solidFill>
              <a:effectLst/>
              <a:highlight>
                <a:srgbClr val="FFFFFF"/>
              </a:highlight>
              <a:hlinkClick r:id="rId3"/>
            </a:endParaRPr>
          </a:p>
          <a:p>
            <a:pPr lvl="1"/>
            <a:r>
              <a:rPr lang="en-US" sz="2400" dirty="0">
                <a:solidFill>
                  <a:srgbClr val="333333"/>
                </a:solidFill>
                <a:highlight>
                  <a:srgbClr val="FFFFFF"/>
                </a:highlight>
                <a:hlinkClick r:id="rId3"/>
              </a:rPr>
              <a:t>Facebook manipulated </a:t>
            </a:r>
            <a:r>
              <a:rPr lang="en-US" sz="2400" dirty="0">
                <a:solidFill>
                  <a:srgbClr val="333333"/>
                </a:solidFill>
                <a:highlight>
                  <a:srgbClr val="FFFFFF"/>
                </a:highlight>
              </a:rPr>
              <a:t>the news feeds of nearly 700,000 users to study emotional contagion without their consent.</a:t>
            </a:r>
          </a:p>
          <a:p>
            <a:pPr lvl="1"/>
            <a:r>
              <a:rPr lang="en-US" sz="2400" dirty="0">
                <a:solidFill>
                  <a:srgbClr val="333333"/>
                </a:solidFill>
                <a:highlight>
                  <a:srgbClr val="FFFFFF"/>
                </a:highlight>
              </a:rPr>
              <a:t>Loss of trust in the company.</a:t>
            </a:r>
          </a:p>
          <a:p>
            <a:pPr lvl="1"/>
            <a:r>
              <a:rPr lang="en-US" sz="2400" dirty="0">
                <a:solidFill>
                  <a:srgbClr val="333333"/>
                </a:solidFill>
                <a:highlight>
                  <a:srgbClr val="FFFFFF"/>
                </a:highlight>
              </a:rPr>
              <a:t>Backlash from users because of emotional manipulation and lack of ethical standards</a:t>
            </a:r>
          </a:p>
        </p:txBody>
      </p:sp>
      <p:pic>
        <p:nvPicPr>
          <p:cNvPr id="6" name="Picture 5">
            <a:extLst>
              <a:ext uri="{FF2B5EF4-FFF2-40B4-BE49-F238E27FC236}">
                <a16:creationId xmlns:a16="http://schemas.microsoft.com/office/drawing/2014/main" id="{CAA46C21-7CB6-7779-D4C9-CB1BD0C07C11}"/>
              </a:ext>
            </a:extLst>
          </p:cNvPr>
          <p:cNvPicPr>
            <a:picLocks noChangeAspect="1"/>
          </p:cNvPicPr>
          <p:nvPr/>
        </p:nvPicPr>
        <p:blipFill>
          <a:blip r:embed="rId4"/>
          <a:stretch>
            <a:fillRect/>
          </a:stretch>
        </p:blipFill>
        <p:spPr>
          <a:xfrm>
            <a:off x="4504467" y="369665"/>
            <a:ext cx="4547907" cy="6118670"/>
          </a:xfrm>
          <a:prstGeom prst="rect">
            <a:avLst/>
          </a:prstGeom>
        </p:spPr>
      </p:pic>
    </p:spTree>
    <p:extLst>
      <p:ext uri="{BB962C8B-B14F-4D97-AF65-F5344CB8AC3E}">
        <p14:creationId xmlns:p14="http://schemas.microsoft.com/office/powerpoint/2010/main" val="3975906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8" name="Rectangle 1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n-US" sz="3500"/>
              <a:t>Protecting Participant Privacy</a:t>
            </a:r>
          </a:p>
        </p:txBody>
      </p:sp>
      <p:sp>
        <p:nvSpPr>
          <p:cNvPr id="3" name="Content Placeholder 2"/>
          <p:cNvSpPr>
            <a:spLocks noGrp="1"/>
          </p:cNvSpPr>
          <p:nvPr>
            <p:ph idx="1"/>
          </p:nvPr>
        </p:nvSpPr>
        <p:spPr>
          <a:xfrm>
            <a:off x="467360" y="2519680"/>
            <a:ext cx="3833707" cy="3988124"/>
          </a:xfrm>
        </p:spPr>
        <p:txBody>
          <a:bodyPr anchor="ctr">
            <a:normAutofit/>
          </a:bodyPr>
          <a:lstStyle/>
          <a:p>
            <a:r>
              <a:rPr lang="en-US" sz="2400" dirty="0"/>
              <a:t>Importance of privacy in UX research</a:t>
            </a:r>
          </a:p>
          <a:p>
            <a:r>
              <a:rPr lang="en-US" sz="2400" dirty="0"/>
              <a:t>Techniques for ensuring confidentiality:</a:t>
            </a:r>
          </a:p>
          <a:p>
            <a:pPr lvl="1"/>
            <a:r>
              <a:rPr lang="en-US" sz="2400" dirty="0"/>
              <a:t>Anonymizing data</a:t>
            </a:r>
          </a:p>
          <a:p>
            <a:pPr lvl="1"/>
            <a:r>
              <a:rPr lang="en-US" sz="2400" dirty="0"/>
              <a:t>Secure data storage</a:t>
            </a:r>
          </a:p>
          <a:p>
            <a:pPr lvl="1"/>
            <a:r>
              <a:rPr lang="en-US" sz="2400" dirty="0"/>
              <a:t>Limiting data access</a:t>
            </a:r>
          </a:p>
          <a:p>
            <a:r>
              <a:rPr lang="en-US" sz="2400" dirty="0"/>
              <a:t>Legal considerations (e.g., GDPR, CCPA, HIPPA)</a:t>
            </a:r>
          </a:p>
        </p:txBody>
      </p:sp>
      <p:pic>
        <p:nvPicPr>
          <p:cNvPr id="5" name="Picture 4" descr="Padlock on computer motherboard">
            <a:extLst>
              <a:ext uri="{FF2B5EF4-FFF2-40B4-BE49-F238E27FC236}">
                <a16:creationId xmlns:a16="http://schemas.microsoft.com/office/drawing/2014/main" id="{32AD071C-B081-1347-0A73-52551DAA4BBB}"/>
              </a:ext>
            </a:extLst>
          </p:cNvPr>
          <p:cNvPicPr>
            <a:picLocks noChangeAspect="1"/>
          </p:cNvPicPr>
          <p:nvPr/>
        </p:nvPicPr>
        <p:blipFill rotWithShape="1">
          <a:blip r:embed="rId3"/>
          <a:srcRect l="14251" r="41199" b="-2"/>
          <a:stretch/>
        </p:blipFill>
        <p:spPr>
          <a:xfrm>
            <a:off x="4572000" y="1"/>
            <a:ext cx="4577118"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3" name="Rectangle 3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n-US" sz="3500"/>
              <a:t>Facebook and Cambridge Analytica (2018)</a:t>
            </a:r>
          </a:p>
        </p:txBody>
      </p:sp>
      <p:sp>
        <p:nvSpPr>
          <p:cNvPr id="3" name="Content Placeholder 2"/>
          <p:cNvSpPr>
            <a:spLocks noGrp="1"/>
          </p:cNvSpPr>
          <p:nvPr>
            <p:ph idx="1"/>
          </p:nvPr>
        </p:nvSpPr>
        <p:spPr>
          <a:xfrm>
            <a:off x="571351" y="2743200"/>
            <a:ext cx="3485179" cy="3613149"/>
          </a:xfrm>
        </p:spPr>
        <p:txBody>
          <a:bodyPr anchor="ctr">
            <a:normAutofit/>
          </a:bodyPr>
          <a:lstStyle/>
          <a:p>
            <a:r>
              <a:rPr lang="en-US" sz="1700"/>
              <a:t>This is Your Digital Life App</a:t>
            </a:r>
          </a:p>
          <a:p>
            <a:r>
              <a:rPr lang="en-US" sz="1700"/>
              <a:t>270,000 direct users, ultimately collected data from 87 million users</a:t>
            </a:r>
          </a:p>
          <a:p>
            <a:r>
              <a:rPr lang="en-US" sz="1700"/>
              <a:t>Sold to Cambridge Analytica </a:t>
            </a:r>
          </a:p>
          <a:p>
            <a:r>
              <a:rPr lang="en-US" sz="1700"/>
              <a:t>Used to build psychological profiles of users allegedly used to influence voter behavior in 2016 election through targeted political advertising</a:t>
            </a:r>
          </a:p>
        </p:txBody>
      </p:sp>
      <p:pic>
        <p:nvPicPr>
          <p:cNvPr id="20" name="Picture 19" descr="Graph">
            <a:extLst>
              <a:ext uri="{FF2B5EF4-FFF2-40B4-BE49-F238E27FC236}">
                <a16:creationId xmlns:a16="http://schemas.microsoft.com/office/drawing/2014/main" id="{28E0BFBF-D1C2-7907-30BF-2E05CC78520E}"/>
              </a:ext>
            </a:extLst>
          </p:cNvPr>
          <p:cNvPicPr>
            <a:picLocks noChangeAspect="1"/>
          </p:cNvPicPr>
          <p:nvPr/>
        </p:nvPicPr>
        <p:blipFill>
          <a:blip r:embed="rId3"/>
          <a:srcRect l="21577" r="36709"/>
          <a:stretch/>
        </p:blipFill>
        <p:spPr>
          <a:xfrm>
            <a:off x="4572000" y="1"/>
            <a:ext cx="4577118" cy="6858000"/>
          </a:xfrm>
          <a:prstGeom prst="rect">
            <a:avLst/>
          </a:prstGeom>
        </p:spPr>
      </p:pic>
    </p:spTree>
    <p:extLst>
      <p:ext uri="{BB962C8B-B14F-4D97-AF65-F5344CB8AC3E}">
        <p14:creationId xmlns:p14="http://schemas.microsoft.com/office/powerpoint/2010/main" val="2694203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8" name="Rectangle 1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n-US" sz="3500" dirty="0"/>
              <a:t>Non-Maleficence (Don’t do bad stuff!)</a:t>
            </a:r>
          </a:p>
        </p:txBody>
      </p:sp>
      <p:sp>
        <p:nvSpPr>
          <p:cNvPr id="3" name="Content Placeholder 2"/>
          <p:cNvSpPr>
            <a:spLocks noGrp="1"/>
          </p:cNvSpPr>
          <p:nvPr>
            <p:ph idx="1"/>
          </p:nvPr>
        </p:nvSpPr>
        <p:spPr>
          <a:xfrm>
            <a:off x="571351" y="2743200"/>
            <a:ext cx="3485179" cy="3613149"/>
          </a:xfrm>
        </p:spPr>
        <p:txBody>
          <a:bodyPr anchor="ctr">
            <a:normAutofit/>
          </a:bodyPr>
          <a:lstStyle/>
          <a:p>
            <a:r>
              <a:rPr lang="en-US" sz="2400" dirty="0"/>
              <a:t>Identifying potential risks to participants</a:t>
            </a:r>
          </a:p>
          <a:p>
            <a:r>
              <a:rPr lang="en-US" sz="2400" dirty="0"/>
              <a:t>Mitigating risks through careful study design</a:t>
            </a:r>
          </a:p>
          <a:p>
            <a:r>
              <a:rPr lang="en-US" sz="2400" dirty="0"/>
              <a:t>Monitoring for and addressing adverse effects during research</a:t>
            </a:r>
          </a:p>
        </p:txBody>
      </p:sp>
      <p:pic>
        <p:nvPicPr>
          <p:cNvPr id="5" name="Picture 4" descr="Exclamation mark on a yellow background">
            <a:extLst>
              <a:ext uri="{FF2B5EF4-FFF2-40B4-BE49-F238E27FC236}">
                <a16:creationId xmlns:a16="http://schemas.microsoft.com/office/drawing/2014/main" id="{4B63B14D-2985-7AB3-0DDF-8129708E4329}"/>
              </a:ext>
            </a:extLst>
          </p:cNvPr>
          <p:cNvPicPr>
            <a:picLocks noChangeAspect="1"/>
          </p:cNvPicPr>
          <p:nvPr/>
        </p:nvPicPr>
        <p:blipFill rotWithShape="1">
          <a:blip r:embed="rId3"/>
          <a:srcRect l="31044" r="18900"/>
          <a:stretch/>
        </p:blipFill>
        <p:spPr>
          <a:xfrm>
            <a:off x="4572000" y="1"/>
            <a:ext cx="4577118" cy="685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0BBAC4-FCF2-CDEA-4AB8-32F6797994EC}"/>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7DCFC-D1C1-AC47-07BE-BB6F4CA1E278}"/>
              </a:ext>
            </a:extLst>
          </p:cNvPr>
          <p:cNvSpPr>
            <a:spLocks noGrp="1"/>
          </p:cNvSpPr>
          <p:nvPr>
            <p:ph type="title"/>
          </p:nvPr>
        </p:nvSpPr>
        <p:spPr>
          <a:xfrm>
            <a:off x="563395" y="389992"/>
            <a:ext cx="3466164" cy="1360728"/>
          </a:xfrm>
        </p:spPr>
        <p:txBody>
          <a:bodyPr anchor="b">
            <a:normAutofit/>
          </a:bodyPr>
          <a:lstStyle/>
          <a:p>
            <a:r>
              <a:rPr lang="en-US" sz="2800" dirty="0"/>
              <a:t>Dark Patterns Disguised as Research</a:t>
            </a:r>
          </a:p>
        </p:txBody>
      </p:sp>
      <p:sp>
        <p:nvSpPr>
          <p:cNvPr id="3" name="Content Placeholder 2">
            <a:extLst>
              <a:ext uri="{FF2B5EF4-FFF2-40B4-BE49-F238E27FC236}">
                <a16:creationId xmlns:a16="http://schemas.microsoft.com/office/drawing/2014/main" id="{C5E4C766-4C94-9BCA-1818-3AF93D621401}"/>
              </a:ext>
            </a:extLst>
          </p:cNvPr>
          <p:cNvSpPr>
            <a:spLocks noGrp="1"/>
          </p:cNvSpPr>
          <p:nvPr>
            <p:ph idx="1"/>
          </p:nvPr>
        </p:nvSpPr>
        <p:spPr>
          <a:xfrm>
            <a:off x="459486" y="2284235"/>
            <a:ext cx="3466164" cy="3159018"/>
          </a:xfrm>
        </p:spPr>
        <p:txBody>
          <a:bodyPr>
            <a:noAutofit/>
          </a:bodyPr>
          <a:lstStyle/>
          <a:p>
            <a:r>
              <a:rPr lang="en-US" sz="2000" dirty="0"/>
              <a:t>Manipulative UI/UX to coerce user actions</a:t>
            </a:r>
          </a:p>
          <a:p>
            <a:r>
              <a:rPr lang="en-US" sz="2000" dirty="0"/>
              <a:t>Examples: pre-checked add-ons, hidden fees, difficult opt-outs</a:t>
            </a:r>
          </a:p>
          <a:p>
            <a:r>
              <a:rPr lang="en-US" sz="2000" dirty="0"/>
              <a:t>Airlines: default travel insurance, hidden baggage fees</a:t>
            </a:r>
          </a:p>
          <a:p>
            <a:r>
              <a:rPr lang="en-US" sz="2000" dirty="0"/>
              <a:t>E-Commerce: urgency timers, confusing cancellation flows</a:t>
            </a:r>
          </a:p>
        </p:txBody>
      </p:sp>
      <p:pic>
        <p:nvPicPr>
          <p:cNvPr id="1026" name="Picture 2" descr="The Web Foundation is working to counter deceptive design">
            <a:extLst>
              <a:ext uri="{FF2B5EF4-FFF2-40B4-BE49-F238E27FC236}">
                <a16:creationId xmlns:a16="http://schemas.microsoft.com/office/drawing/2014/main" id="{9F8C7BC5-FA8D-792C-6EFA-551F008D419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68445" y="2263268"/>
            <a:ext cx="4378335" cy="233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593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205</TotalTime>
  <Words>2227</Words>
  <Application>Microsoft Office PowerPoint</Application>
  <PresentationFormat>On-screen Show (4:3)</PresentationFormat>
  <Paragraphs>170</Paragraphs>
  <Slides>18</Slides>
  <Notes>17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Aptos</vt:lpstr>
      <vt:lpstr>Aptos Display</vt:lpstr>
      <vt:lpstr>Arial</vt:lpstr>
      <vt:lpstr>Office Theme</vt:lpstr>
      <vt:lpstr>Ethics in UX Research</vt:lpstr>
      <vt:lpstr>Why Ethics Matter in UX Research</vt:lpstr>
      <vt:lpstr>Core Ethical Principles</vt:lpstr>
      <vt:lpstr>Obtaining Informed Consent</vt:lpstr>
      <vt:lpstr>Facebook Emotional Contagion Study (2014)</vt:lpstr>
      <vt:lpstr>Protecting Participant Privacy</vt:lpstr>
      <vt:lpstr>Facebook and Cambridge Analytica (2018)</vt:lpstr>
      <vt:lpstr>Non-Maleficence (Don’t do bad stuff!)</vt:lpstr>
      <vt:lpstr>Dark Patterns Disguised as Research</vt:lpstr>
      <vt:lpstr>Google’s Selfish Ledger (2018)</vt:lpstr>
      <vt:lpstr>Beneficence in UX Research (Try to do good stuff!)</vt:lpstr>
      <vt:lpstr>Crash-Test Dummies</vt:lpstr>
      <vt:lpstr>Mozilla’s Heartbeat User Feedback System</vt:lpstr>
      <vt:lpstr>Justice in UX Research</vt:lpstr>
      <vt:lpstr>Xbox Adaptive Controller</vt:lpstr>
      <vt:lpstr>The World’s First Bionic Drummer</vt:lpstr>
      <vt:lpstr>Seeing AI App</vt:lpstr>
      <vt:lpstr>Key Takeaways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Ethics in UX Research and Analytics</dc:title>
  <dc:subject/>
  <dc:creator/>
  <cp:keywords/>
  <dc:description>generated using python-pptx</dc:description>
  <cp:lastModifiedBy>Myers, Chelsea</cp:lastModifiedBy>
  <cp:revision>1</cp:revision>
  <dcterms:created xsi:type="dcterms:W3CDTF">2013-01-27T09:14:16Z</dcterms:created>
  <dcterms:modified xsi:type="dcterms:W3CDTF">2025-06-10T20:03:57Z</dcterms:modified>
  <cp:category/>
</cp:coreProperties>
</file>